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22"/>
  </p:notesMasterIdLst>
  <p:handoutMasterIdLst>
    <p:handoutMasterId r:id="rId23"/>
  </p:handoutMasterIdLst>
  <p:sldIdLst>
    <p:sldId id="258" r:id="rId5"/>
    <p:sldId id="322" r:id="rId6"/>
    <p:sldId id="349" r:id="rId7"/>
    <p:sldId id="351" r:id="rId8"/>
    <p:sldId id="353" r:id="rId9"/>
    <p:sldId id="364" r:id="rId10"/>
    <p:sldId id="354" r:id="rId11"/>
    <p:sldId id="360" r:id="rId12"/>
    <p:sldId id="361" r:id="rId13"/>
    <p:sldId id="362" r:id="rId14"/>
    <p:sldId id="363" r:id="rId15"/>
    <p:sldId id="365" r:id="rId16"/>
    <p:sldId id="366" r:id="rId17"/>
    <p:sldId id="368" r:id="rId18"/>
    <p:sldId id="367" r:id="rId19"/>
    <p:sldId id="348" r:id="rId20"/>
    <p:sldId id="369" r:id="rId21"/>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52" autoAdjust="0"/>
    <p:restoredTop sz="78235" autoAdjust="0"/>
  </p:normalViewPr>
  <p:slideViewPr>
    <p:cSldViewPr>
      <p:cViewPr varScale="1">
        <p:scale>
          <a:sx n="76" d="100"/>
          <a:sy n="76" d="100"/>
        </p:scale>
        <p:origin x="-1566" y="-90"/>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2/13/2018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2/13/2018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smtClean="0"/>
              <a:t>Hello and welcome</a:t>
            </a:r>
            <a:r>
              <a:rPr lang="en-US" baseline="0" dirty="0" smtClean="0"/>
              <a:t> to the TI Precision labs hands-on experiment on crossover distortion.  In this experiment we will compare the performance of two different rail-to-rail amplifiers.  One amplifier, the OPA316 has input crossover distortion, and the other amplifier, the OPA320 does not have crossover distortion.  In this experiment we will measure the degradation of THD caused by crossover distortion.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you can see the waveform on the full scale</a:t>
            </a:r>
            <a:r>
              <a:rPr lang="en-US" baseline="0" dirty="0" smtClean="0"/>
              <a:t> range which is 5V in this example.  Also, notice that the waveform range is 0.5V to 2.5V which matches what we entered using the PSI controls. [click] This display is useful as it helps us see that the signal is nowhere near the crossover region of 3.8V. [click] Now change the “page” to “Spectral Analysis”.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10</a:t>
            </a:fld>
            <a:endParaRPr lang="en-US"/>
          </a:p>
        </p:txBody>
      </p:sp>
    </p:spTree>
    <p:extLst>
      <p:ext uri="{BB962C8B-B14F-4D97-AF65-F5344CB8AC3E}">
        <p14:creationId xmlns:p14="http://schemas.microsoft.com/office/powerpoint/2010/main" val="16580845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that</a:t>
            </a:r>
            <a:r>
              <a:rPr lang="en-US" baseline="0" dirty="0" smtClean="0"/>
              <a:t> under the spectral analysis page we can see important AC measured results like SNR and THD.  Also, as a side note, the SNR for this experiment could be improved by applying a full scale signal.  In this experiment, we are intentionally using a 2Vpp signal so that we can see the effects of crossover distortion.  For best SNR we should really use a 5V signal. [click] Note that the frequency domain display shows the fundamental, noise floor, and harmonics. [click] To zoom in on the harmonics, click on “Mark Harmonics”.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11</a:t>
            </a:fld>
            <a:endParaRPr lang="en-US"/>
          </a:p>
        </p:txBody>
      </p:sp>
    </p:spTree>
    <p:extLst>
      <p:ext uri="{BB962C8B-B14F-4D97-AF65-F5344CB8AC3E}">
        <p14:creationId xmlns:p14="http://schemas.microsoft.com/office/powerpoint/2010/main" val="30066208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can</a:t>
            </a:r>
            <a:r>
              <a:rPr lang="en-US" baseline="0" dirty="0" smtClean="0"/>
              <a:t> see the zoomed in view of the harmonics.  Notice that each of the harmonics is labeled H2 to H10.  The display shows the nine harmonics that are used in the THD calculation.  [click] Also notice that the harmonics are listed in a table format as well.  [click] Click here to minimize or maximize the PSI controls as needed.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12</a:t>
            </a:fld>
            <a:endParaRPr lang="en-US"/>
          </a:p>
        </p:txBody>
      </p:sp>
    </p:spTree>
    <p:extLst>
      <p:ext uri="{BB962C8B-B14F-4D97-AF65-F5344CB8AC3E}">
        <p14:creationId xmlns:p14="http://schemas.microsoft.com/office/powerpoint/2010/main" val="3297224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a:t>
            </a:r>
            <a:r>
              <a:rPr lang="en-US" baseline="0" dirty="0" smtClean="0"/>
              <a:t> have gone through the hardware setup, we can fill out a table that compares AC performance of the OPA316 and OPA320 versus common mode voltage.  To simplify collecting data, you can click on the number in the GUI cell and hit press control-C to copy the number.  Then click in the table and press control-V to past the number.  Also, for each row in the table, you will have to enter the amplitude from the Vin column, and the dc offset from the </a:t>
            </a:r>
            <a:r>
              <a:rPr lang="en-US" baseline="0" dirty="0" err="1" smtClean="0"/>
              <a:t>Vcm</a:t>
            </a:r>
            <a:r>
              <a:rPr lang="en-US" baseline="0" dirty="0" smtClean="0"/>
              <a:t> column.  For example, for the first row we enter 2Vpp into the amplitude control, and 1.5V into the DC offset control.</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13</a:t>
            </a:fld>
            <a:endParaRPr lang="en-US"/>
          </a:p>
        </p:txBody>
      </p:sp>
    </p:spTree>
    <p:extLst>
      <p:ext uri="{BB962C8B-B14F-4D97-AF65-F5344CB8AC3E}">
        <p14:creationId xmlns:p14="http://schemas.microsoft.com/office/powerpoint/2010/main" val="15412521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table shows the expected results for the OPA316 and OPA320.  Let’s look at the first row.  The input is set to 2Vpp, or 1Vpk.  The common mode or offset is set to 1.5V.  The sine wave negative peak is at </a:t>
            </a:r>
            <a:r>
              <a:rPr lang="en-US" baseline="0" dirty="0" err="1" smtClean="0"/>
              <a:t>Vcm</a:t>
            </a:r>
            <a:r>
              <a:rPr lang="en-US" baseline="0" dirty="0" smtClean="0"/>
              <a:t> – </a:t>
            </a:r>
            <a:r>
              <a:rPr lang="en-US" baseline="0" dirty="0" err="1" smtClean="0"/>
              <a:t>Vpk</a:t>
            </a:r>
            <a:r>
              <a:rPr lang="en-US" baseline="0" dirty="0" smtClean="0"/>
              <a:t>, in this case it’s 1.5V – 1V which is equal to 0.5V.  Similarly, the positive peak is 1.5V +1V which is 2.5V.  The positive peak, denoted Vmax, is the number we need to pay attention to.  When Vmax is below the crossover voltage we will not see crossover distortion and the AC performance should be good.  When Vmax is above the crossover voltage we should see crossover distortion and the AC performance should be degraded.  The OPA316 crossover region happens at 3.8V, so we should see degradation above this voltage.  Sure enough, you can see that the OPA316 THD degrades significantly for Vmax of 4V and greater.  Notice, however, that the OPA320 has good performance across all common mode voltages because it is a zero-crossover device.</a:t>
            </a:r>
          </a:p>
          <a:p>
            <a:endParaRPr lang="en-US" baseline="0" dirty="0" smtClean="0"/>
          </a:p>
          <a:p>
            <a:r>
              <a:rPr lang="en-US" baseline="0" dirty="0" smtClean="0"/>
              <a:t>Now you can run the same experiment for the OPA320 and the OPA316.  Your results should have the same trend as the expected results, but the specific value may differ somewhat.  For example, you may see a THD of 100dB for Vmax of 2.5V, and 67dB for Vmax of 4.8V.  The point isn't to focus on the exact value, but to notice that THD dramatically degrades once you enter the crossover region.  If you don’t get these results, make sure that you have adjusted the hardware and software correctly.  A common error is to forget to adjust the sampling rate to 500ksps.  This is needed as the OPA316 is not fast enough for the ADS8860 full sampling rate of 1Msps.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14</a:t>
            </a:fld>
            <a:endParaRPr lang="en-US"/>
          </a:p>
        </p:txBody>
      </p:sp>
    </p:spTree>
    <p:extLst>
      <p:ext uri="{BB962C8B-B14F-4D97-AF65-F5344CB8AC3E}">
        <p14:creationId xmlns:p14="http://schemas.microsoft.com/office/powerpoint/2010/main" val="18960931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Graphing the results from the table shows that the OPA320 THD</a:t>
            </a:r>
            <a:r>
              <a:rPr lang="en-US" baseline="0" dirty="0" smtClean="0"/>
              <a:t> is relatively unaffected by changing maximum input signal amplitude, but the OPA316 performance degrades when the maximum signal passes the crossover voltage of 3.8V.  The attached Excel spreadsheet can be accessed by clicking on the icon in the power point presentation.  This spreadsheet contains the table from the last slide and the graph shown here.  When collecting data for the OPA320, use the coupon card labeled “OPA320_Good filter1”.  All other jumper settings and connections are the same for both amplifiers.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15</a:t>
            </a:fld>
            <a:endParaRPr lang="en-US"/>
          </a:p>
        </p:txBody>
      </p:sp>
    </p:spTree>
    <p:extLst>
      <p:ext uri="{BB962C8B-B14F-4D97-AF65-F5344CB8AC3E}">
        <p14:creationId xmlns:p14="http://schemas.microsoft.com/office/powerpoint/2010/main" val="1520401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 concludes the hands-on</a:t>
            </a:r>
            <a:r>
              <a:rPr lang="en-US" baseline="0" dirty="0" smtClean="0"/>
              <a:t> experiment.  I hope this was useful to you.  Thanks for your time.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16</a:t>
            </a:fld>
            <a:endParaRPr lang="en-US"/>
          </a:p>
        </p:txBody>
      </p:sp>
    </p:spTree>
    <p:extLst>
      <p:ext uri="{BB962C8B-B14F-4D97-AF65-F5344CB8AC3E}">
        <p14:creationId xmlns:p14="http://schemas.microsoft.com/office/powerpoint/2010/main" val="72458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this lab we will use the OPA320 and OPA316 data sheet to show if the device has crossover distortion, and the voltage level that the distortion occurs at.  This experiment will not use simulation as the SPICE models do not model THD and crossover distortion.  Finally, we will measure the two amplifiers.  To make this measurement you will need the PLABS-SAR-EVM-PDK, and its associated software.  The EVM can be purchased and the software can be downloaded using the provided link.</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3400954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schematics at the left hand side show the circuits</a:t>
            </a:r>
            <a:r>
              <a:rPr lang="en-US" baseline="0" dirty="0" smtClean="0"/>
              <a:t> we will evaluate.  The only difference between the two circuits is the op amp being used.  </a:t>
            </a:r>
            <a:r>
              <a:rPr lang="en-US" baseline="0" smtClean="0"/>
              <a:t>The right hand </a:t>
            </a:r>
            <a:r>
              <a:rPr lang="en-US" baseline="0" dirty="0" smtClean="0"/>
              <a:t>side shows small excepts from the amplifiers data sheets.  Specifically, we are looking at the common mode range and the common mode rejection, or CMRR specification.  The common mode range for both amplifiers goes beyond the power supply rails.  For the OPA316, the common mode range is 0.2V below the negative rail and 0.2V above the positive rail.  In this example the supply rails are ground and 5.2V so the common mode range for the OPA316 is -0.2V to 5.4V.  The OPA320 common mode range can be calculated similarly to be -0.1V to 5.3V.</a:t>
            </a:r>
          </a:p>
          <a:p>
            <a:endParaRPr lang="en-US" baseline="0" dirty="0" smtClean="0"/>
          </a:p>
          <a:p>
            <a:r>
              <a:rPr lang="en-US" baseline="0" dirty="0" smtClean="0"/>
              <a:t>Now let’s look at the common mode rejection specification.  Although both devices are rail to rail the common mode rejection specification for the OPA316 is broken into two ranges.  The first range shown is limited to 1.4V below the positive rail.  Note that this restricted range has 10dB better performance than the full rail-to-rail range.  On the other hand, the OPA320 only </a:t>
            </a:r>
            <a:r>
              <a:rPr lang="en-US" baseline="0" dirty="0" err="1" smtClean="0"/>
              <a:t>only</a:t>
            </a:r>
            <a:r>
              <a:rPr lang="en-US" baseline="0" dirty="0" smtClean="0"/>
              <a:t> lists one common mode rejection specification and the specified rejection is quite good, that is it is greater than 100dB.</a:t>
            </a:r>
          </a:p>
          <a:p>
            <a:endParaRPr lang="en-US" baseline="0" dirty="0" smtClean="0"/>
          </a:p>
          <a:p>
            <a:r>
              <a:rPr lang="en-US" baseline="0" dirty="0" smtClean="0"/>
              <a:t>The point here is that the OPA316 CMRR is better in the restricted range because it avoids the crossover region.  The upper common mode limit here of 1.4V below the positive supply is about where the crossover distortion will happen.  So in this case crossover happens 3.8V which is calculated by subtracting 1.4V from the 5.2V supply.  The OPA320 on the other hand has good performance across the entire common mode range, so you can assume it is a zero input crossover distortion device.  Also, note that most zero crossover amplifiers will highlight this feature on the data sheet front page, whereas rail-to-rail devices with crossover distortion may not emphasize this limitation.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3</a:t>
            </a:fld>
            <a:endParaRPr lang="en-US"/>
          </a:p>
        </p:txBody>
      </p:sp>
    </p:spTree>
    <p:extLst>
      <p:ext uri="{BB962C8B-B14F-4D97-AF65-F5344CB8AC3E}">
        <p14:creationId xmlns:p14="http://schemas.microsoft.com/office/powerpoint/2010/main" val="737435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we’ve done the simple calculation let’s set up the hardware and measure the performance.  First set the jumpers on the PSI and the PLABS hardware as shown.  Next plug the PHI into the PLABS channel</a:t>
            </a:r>
            <a:r>
              <a:rPr lang="en-US" baseline="0" dirty="0" smtClean="0"/>
              <a:t> 2 connection, and install the OPA316 into the channel 2 socket.  Connect the PSI to the PLABS board using the SMA cable as shown.  Finally plug the USB cables into your computer.  When connecting the USB cables to the computer an LED on the PHI should blink and an LED on the PSI will illuminate continuously.  Let’s pause for a moment and set </a:t>
            </a:r>
            <a:r>
              <a:rPr lang="en-US" baseline="0" smtClean="0"/>
              <a:t>the jumpers.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4</a:t>
            </a:fld>
            <a:endParaRPr lang="en-US"/>
          </a:p>
        </p:txBody>
      </p:sp>
    </p:spTree>
    <p:extLst>
      <p:ext uri="{BB962C8B-B14F-4D97-AF65-F5344CB8AC3E}">
        <p14:creationId xmlns:p14="http://schemas.microsoft.com/office/powerpoint/2010/main" val="397456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let’s start the software by selecting the “</a:t>
            </a:r>
            <a:r>
              <a:rPr lang="en-US" baseline="0" dirty="0" err="1" smtClean="0"/>
              <a:t>Plabs</a:t>
            </a:r>
            <a:r>
              <a:rPr lang="en-US" baseline="0" dirty="0" smtClean="0"/>
              <a:t>-SAR-EVM” icon from the “Start &gt; All Programs” menu.  [click] Once the software is running you should notice the green “HW connected” message at the bottom of the software. [click] Next, change the sampling rate to 500ksps. [click] Finally press here to expand the controls for the PSI hardware.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5</a:t>
            </a:fld>
            <a:endParaRPr lang="en-US"/>
          </a:p>
        </p:txBody>
      </p:sp>
    </p:spTree>
    <p:extLst>
      <p:ext uri="{BB962C8B-B14F-4D97-AF65-F5344CB8AC3E}">
        <p14:creationId xmlns:p14="http://schemas.microsoft.com/office/powerpoint/2010/main" val="4167296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power is first connected to the PHI,</a:t>
            </a:r>
            <a:r>
              <a:rPr lang="en-US" baseline="0" dirty="0" smtClean="0"/>
              <a:t> you will see two blinking LEDs and one solid LED.  [click] The PSI will have on solid LED.  [click] </a:t>
            </a:r>
            <a:r>
              <a:rPr lang="en-US" dirty="0" smtClean="0"/>
              <a:t>Once</a:t>
            </a:r>
            <a:r>
              <a:rPr lang="en-US" baseline="0" dirty="0" smtClean="0"/>
              <a:t> the software boots up, you should notice the power LEDs on the PLABS board illuminate.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6</a:t>
            </a:fld>
            <a:endParaRPr lang="en-US"/>
          </a:p>
        </p:txBody>
      </p:sp>
    </p:spTree>
    <p:extLst>
      <p:ext uri="{BB962C8B-B14F-4D97-AF65-F5344CB8AC3E}">
        <p14:creationId xmlns:p14="http://schemas.microsoft.com/office/powerpoint/2010/main" val="1423232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set up the PSI.  First enter the peak</a:t>
            </a:r>
            <a:r>
              <a:rPr lang="en-US" baseline="0" dirty="0" smtClean="0"/>
              <a:t> to peak amplitude and DC offset required.  Let’s start with 2Vpp and a 1.5V offset for this experiment.  [click] Next press “Update” to save the changes. [click] Finally, click on this button to enable the PSI output.  Note that the output is enabled when it is the teal color as shown, and it is disabled when it is red.  Also notice that the graphical display indicates the output is about 0.5V to 2.5V as expected.</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7</a:t>
            </a:fld>
            <a:endParaRPr lang="en-US"/>
          </a:p>
        </p:txBody>
      </p:sp>
    </p:spTree>
    <p:extLst>
      <p:ext uri="{BB962C8B-B14F-4D97-AF65-F5344CB8AC3E}">
        <p14:creationId xmlns:p14="http://schemas.microsoft.com/office/powerpoint/2010/main" val="1448530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Press capture to read the ADC.  [click]</a:t>
            </a:r>
            <a:r>
              <a:rPr lang="en-US" baseline="0" dirty="0" smtClean="0"/>
              <a:t> notice that the entire graph is filled with points.  This is because the time scale isn’t adjusted properly and we need to zoom in to see a sine wave.  Right click and drag to zoom in.</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8</a:t>
            </a:fld>
            <a:endParaRPr lang="en-US"/>
          </a:p>
        </p:txBody>
      </p:sp>
    </p:spTree>
    <p:extLst>
      <p:ext uri="{BB962C8B-B14F-4D97-AF65-F5344CB8AC3E}">
        <p14:creationId xmlns:p14="http://schemas.microsoft.com/office/powerpoint/2010/main" val="2153703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that the</a:t>
            </a:r>
            <a:r>
              <a:rPr lang="en-US" baseline="0" dirty="0" smtClean="0"/>
              <a:t> waveform fills the entire graph.  This is because the graph automatically </a:t>
            </a:r>
            <a:r>
              <a:rPr lang="en-US" baseline="0" dirty="0" err="1" smtClean="0"/>
              <a:t>rescails</a:t>
            </a:r>
            <a:r>
              <a:rPr lang="en-US" baseline="0" dirty="0" smtClean="0"/>
              <a:t> is in the “Auto Mode”.  Change to the “Fit code to range” mode, to see the waveform on the full scale range.</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9</a:t>
            </a:fld>
            <a:endParaRPr lang="en-US"/>
          </a:p>
        </p:txBody>
      </p:sp>
    </p:spTree>
    <p:extLst>
      <p:ext uri="{BB962C8B-B14F-4D97-AF65-F5344CB8AC3E}">
        <p14:creationId xmlns:p14="http://schemas.microsoft.com/office/powerpoint/2010/main" val="3902081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notesSlide" Target="../notesSlides/notesSlide15.xml"/><Relationship Id="rId7" Type="http://schemas.openxmlformats.org/officeDocument/2006/relationships/package" Target="../embeddings/Microsoft_Excel_Worksheet5.xlsx"/><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20.png"/><Relationship Id="rId4" Type="http://schemas.openxmlformats.org/officeDocument/2006/relationships/image" Target="../media/image19.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hyperlink" Target="http://www.ti.com/tool/plabs-sar-evm-pdk"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package" Target="../embeddings/Microsoft_Visio_Drawing2.vsdx"/><Relationship Id="rId3" Type="http://schemas.openxmlformats.org/officeDocument/2006/relationships/notesSlide" Target="../notesSlides/notesSlide3.xml"/><Relationship Id="rId7" Type="http://schemas.openxmlformats.org/officeDocument/2006/relationships/oleObject" Target="../embeddings/oleObject2.bin"/><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Visio_Drawing1.vsdx"/><Relationship Id="rId4" Type="http://schemas.openxmlformats.org/officeDocument/2006/relationships/oleObject" Target="../embeddings/oleObject1.bin"/><Relationship Id="rId9"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package" Target="../embeddings/Microsoft_Visio_Drawing3.vsdx"/><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image" Target="../media/image10.emf"/><Relationship Id="rId5" Type="http://schemas.openxmlformats.org/officeDocument/2006/relationships/package" Target="../embeddings/Microsoft_Visio_Drawing4.vsdx"/><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pPr defTabSz="914400" eaLnBrk="1" hangingPunct="1"/>
            <a:r>
              <a:rPr lang="en-US" sz="4800" dirty="0" smtClean="0">
                <a:solidFill>
                  <a:srgbClr val="C00000"/>
                </a:solidFill>
              </a:rPr>
              <a:t>Crossover Distortion </a:t>
            </a:r>
            <a:r>
              <a:rPr lang="en-US" sz="4800" dirty="0">
                <a:solidFill>
                  <a:srgbClr val="C00000"/>
                </a:solidFill>
              </a:rPr>
              <a:t/>
            </a:r>
            <a:br>
              <a:rPr lang="en-US" sz="4800" dirty="0">
                <a:solidFill>
                  <a:srgbClr val="C00000"/>
                </a:solidFill>
              </a:rPr>
            </a:br>
            <a:r>
              <a:rPr lang="en-US" sz="4000" dirty="0" smtClean="0">
                <a:solidFill>
                  <a:srgbClr val="C00000"/>
                </a:solidFill>
              </a:rPr>
              <a:t>Hands-on Experiment </a:t>
            </a:r>
            <a:r>
              <a:rPr lang="en-US" sz="4000" dirty="0">
                <a:solidFill>
                  <a:srgbClr val="C00000"/>
                </a:solidFill>
              </a:rPr>
              <a:t/>
            </a:r>
            <a:br>
              <a:rPr lang="en-US" sz="4000" dirty="0">
                <a:solidFill>
                  <a:srgbClr val="C00000"/>
                </a:solidFill>
              </a:rPr>
            </a:br>
            <a:r>
              <a:rPr lang="en-US" sz="2400" dirty="0" smtClean="0">
                <a:solidFill>
                  <a:srgbClr val="C00000"/>
                </a:solidFill>
              </a:rPr>
              <a:t>TIPL 4101-L</a:t>
            </a:r>
            <a:r>
              <a:rPr lang="en-US" sz="2400" dirty="0">
                <a:solidFill>
                  <a:srgbClr val="C00000"/>
                </a:solidFill>
              </a:rPr>
              <a:t/>
            </a:r>
            <a:br>
              <a:rPr lang="en-US" sz="2400" dirty="0">
                <a:solidFill>
                  <a:srgbClr val="C00000"/>
                </a:solidFill>
              </a:rPr>
            </a:br>
            <a:r>
              <a:rPr lang="en-US" sz="2400" dirty="0">
                <a:solidFill>
                  <a:srgbClr val="C00000"/>
                </a:solidFill>
              </a:rPr>
              <a:t>TI Precision Labs </a:t>
            </a:r>
            <a:r>
              <a:rPr lang="en-US" sz="2400" dirty="0" smtClean="0">
                <a:solidFill>
                  <a:srgbClr val="C00000"/>
                </a:solidFill>
              </a:rPr>
              <a:t>– ADCs</a:t>
            </a:r>
            <a:endParaRPr lang="en-US" sz="2400" dirty="0">
              <a:solidFill>
                <a:srgbClr val="C00000"/>
              </a:solidFill>
            </a:endParaRPr>
          </a:p>
        </p:txBody>
      </p:sp>
      <p:sp>
        <p:nvSpPr>
          <p:cNvPr id="3" name="Subtitle 2"/>
          <p:cNvSpPr>
            <a:spLocks noGrp="1"/>
          </p:cNvSpPr>
          <p:nvPr>
            <p:ph type="subTitle" idx="1"/>
          </p:nvPr>
        </p:nvSpPr>
        <p:spPr>
          <a:xfrm>
            <a:off x="548640" y="4709161"/>
            <a:ext cx="13533120" cy="1783080"/>
          </a:xfrm>
        </p:spPr>
        <p:txBody>
          <a:bodyPr/>
          <a:lstStyle/>
          <a:p>
            <a:pPr defTabSz="914400" eaLnBrk="1" hangingPunct="1"/>
            <a:r>
              <a:rPr lang="en-US" sz="2400" dirty="0" smtClean="0"/>
              <a:t>by Art Kay and Dale Li</a:t>
            </a:r>
            <a:endParaRPr lang="en-US" sz="2400" dirty="0"/>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237358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Capture the waveform and zoom in.</a:t>
            </a:r>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10</a:t>
            </a:fld>
            <a:endParaRPr lang="en-US"/>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6831" y="1286119"/>
            <a:ext cx="8805028" cy="6186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ounded Rectangle 7"/>
          <p:cNvSpPr/>
          <p:nvPr/>
        </p:nvSpPr>
        <p:spPr>
          <a:xfrm>
            <a:off x="11536680" y="3200400"/>
            <a:ext cx="2865120" cy="19050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15. Now you can see that the full scale range is displayed (5V) in this example.</a:t>
            </a:r>
            <a:endParaRPr lang="en-US" sz="2400" dirty="0">
              <a:solidFill>
                <a:schemeClr val="tx1"/>
              </a:solidFill>
            </a:endParaRPr>
          </a:p>
        </p:txBody>
      </p:sp>
      <p:cxnSp>
        <p:nvCxnSpPr>
          <p:cNvPr id="9" name="Straight Arrow Connector 8"/>
          <p:cNvCxnSpPr/>
          <p:nvPr/>
        </p:nvCxnSpPr>
        <p:spPr>
          <a:xfrm flipH="1" flipV="1">
            <a:off x="10927080" y="4038600"/>
            <a:ext cx="609600" cy="14192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224462" y="2646369"/>
            <a:ext cx="2971800" cy="1620831"/>
            <a:chOff x="224462" y="2646369"/>
            <a:chExt cx="2971800" cy="1620831"/>
          </a:xfrm>
        </p:grpSpPr>
        <p:cxnSp>
          <p:nvCxnSpPr>
            <p:cNvPr id="12" name="Straight Arrow Connector 11"/>
            <p:cNvCxnSpPr/>
            <p:nvPr/>
          </p:nvCxnSpPr>
          <p:spPr>
            <a:xfrm flipV="1">
              <a:off x="2438400" y="2646369"/>
              <a:ext cx="757862" cy="55403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224462" y="3048000"/>
              <a:ext cx="2402369"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17. Change to “Spectral Analysis”</a:t>
              </a:r>
              <a:endParaRPr lang="en-US" sz="2400" dirty="0">
                <a:solidFill>
                  <a:schemeClr val="tx1"/>
                </a:solidFill>
              </a:endParaRPr>
            </a:p>
          </p:txBody>
        </p:sp>
      </p:grpSp>
      <p:grpSp>
        <p:nvGrpSpPr>
          <p:cNvPr id="30" name="Group 29"/>
          <p:cNvGrpSpPr/>
          <p:nvPr/>
        </p:nvGrpSpPr>
        <p:grpSpPr>
          <a:xfrm>
            <a:off x="3016913" y="3124200"/>
            <a:ext cx="7651087" cy="1586199"/>
            <a:chOff x="3016913" y="3124200"/>
            <a:chExt cx="7651087" cy="1586199"/>
          </a:xfrm>
        </p:grpSpPr>
        <p:cxnSp>
          <p:nvCxnSpPr>
            <p:cNvPr id="22" name="Straight Connector 21"/>
            <p:cNvCxnSpPr/>
            <p:nvPr/>
          </p:nvCxnSpPr>
          <p:spPr>
            <a:xfrm>
              <a:off x="4455631" y="3124200"/>
              <a:ext cx="6212369"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5230851" y="3124200"/>
              <a:ext cx="255549" cy="519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a:xfrm>
              <a:off x="3016913" y="3491199"/>
              <a:ext cx="2850487"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16. Crossover happens at 3.8V for OPA316</a:t>
              </a:r>
              <a:endParaRPr lang="en-US" sz="2400" dirty="0">
                <a:solidFill>
                  <a:schemeClr val="tx1"/>
                </a:solidFill>
              </a:endParaRPr>
            </a:p>
          </p:txBody>
        </p:sp>
      </p:grpSp>
    </p:spTree>
    <p:extLst>
      <p:ext uri="{BB962C8B-B14F-4D97-AF65-F5344CB8AC3E}">
        <p14:creationId xmlns:p14="http://schemas.microsoft.com/office/powerpoint/2010/main" val="2989515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Domain Results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11</a:t>
            </a:fld>
            <a:endParaRPr lang="en-US"/>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6832" y="1286118"/>
            <a:ext cx="8805027" cy="6186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1" name="Group 20"/>
          <p:cNvGrpSpPr/>
          <p:nvPr/>
        </p:nvGrpSpPr>
        <p:grpSpPr>
          <a:xfrm>
            <a:off x="9787264" y="2819400"/>
            <a:ext cx="3816505" cy="1219200"/>
            <a:chOff x="9787264" y="2819400"/>
            <a:chExt cx="3816505" cy="1219200"/>
          </a:xfrm>
        </p:grpSpPr>
        <p:cxnSp>
          <p:nvCxnSpPr>
            <p:cNvPr id="5" name="Straight Arrow Connector 4"/>
            <p:cNvCxnSpPr/>
            <p:nvPr/>
          </p:nvCxnSpPr>
          <p:spPr>
            <a:xfrm flipH="1">
              <a:off x="9787264" y="3429000"/>
              <a:ext cx="1414136" cy="22860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11201400" y="2819400"/>
              <a:ext cx="2402369"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19. Frequency domain display</a:t>
              </a:r>
              <a:endParaRPr lang="en-US" sz="2400" dirty="0">
                <a:solidFill>
                  <a:schemeClr val="tx1"/>
                </a:solidFill>
              </a:endParaRPr>
            </a:p>
          </p:txBody>
        </p:sp>
      </p:grpSp>
      <p:grpSp>
        <p:nvGrpSpPr>
          <p:cNvPr id="20" name="Group 19"/>
          <p:cNvGrpSpPr/>
          <p:nvPr/>
        </p:nvGrpSpPr>
        <p:grpSpPr>
          <a:xfrm>
            <a:off x="8839200" y="1074140"/>
            <a:ext cx="4576138" cy="1219200"/>
            <a:chOff x="8839200" y="1074140"/>
            <a:chExt cx="4576138" cy="1219200"/>
          </a:xfrm>
        </p:grpSpPr>
        <p:cxnSp>
          <p:nvCxnSpPr>
            <p:cNvPr id="7" name="Straight Arrow Connector 6"/>
            <p:cNvCxnSpPr>
              <a:stCxn id="8" idx="1"/>
            </p:cNvCxnSpPr>
            <p:nvPr/>
          </p:nvCxnSpPr>
          <p:spPr>
            <a:xfrm flipH="1">
              <a:off x="8839200" y="1683740"/>
              <a:ext cx="914400" cy="6096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9753600" y="1074140"/>
              <a:ext cx="3661738"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20.  Press “Mark Harmonics” to zoom in on harmonics.</a:t>
              </a:r>
              <a:endParaRPr lang="en-US" sz="2400" dirty="0">
                <a:solidFill>
                  <a:schemeClr val="tx1"/>
                </a:solidFill>
              </a:endParaRPr>
            </a:p>
          </p:txBody>
        </p:sp>
      </p:grpSp>
      <p:grpSp>
        <p:nvGrpSpPr>
          <p:cNvPr id="22" name="Group 21"/>
          <p:cNvGrpSpPr/>
          <p:nvPr/>
        </p:nvGrpSpPr>
        <p:grpSpPr>
          <a:xfrm>
            <a:off x="2626833" y="5029200"/>
            <a:ext cx="4912829" cy="1676399"/>
            <a:chOff x="2626833" y="5029200"/>
            <a:chExt cx="4912829" cy="1676399"/>
          </a:xfrm>
        </p:grpSpPr>
        <p:cxnSp>
          <p:nvCxnSpPr>
            <p:cNvPr id="9" name="Straight Arrow Connector 8"/>
            <p:cNvCxnSpPr>
              <a:stCxn id="10" idx="3"/>
            </p:cNvCxnSpPr>
            <p:nvPr/>
          </p:nvCxnSpPr>
          <p:spPr>
            <a:xfrm>
              <a:off x="6714819" y="5867400"/>
              <a:ext cx="824843" cy="2048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2626833" y="5029200"/>
              <a:ext cx="4087986" cy="1676399"/>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18. Important AC measured results.  Note that better SNR could be achieved with full scale signal.</a:t>
              </a:r>
              <a:endParaRPr lang="en-US" sz="2400" dirty="0">
                <a:solidFill>
                  <a:schemeClr val="tx1"/>
                </a:solidFill>
              </a:endParaRPr>
            </a:p>
          </p:txBody>
        </p:sp>
      </p:grpSp>
    </p:spTree>
    <p:extLst>
      <p:ext uri="{BB962C8B-B14F-4D97-AF65-F5344CB8AC3E}">
        <p14:creationId xmlns:p14="http://schemas.microsoft.com/office/powerpoint/2010/main" val="4201622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Harmonics</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12</a:t>
            </a:fld>
            <a:endParaRPr lang="en-US"/>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8899" y="1286117"/>
            <a:ext cx="8805027" cy="6186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flipH="1">
            <a:off x="6172200" y="3429000"/>
            <a:ext cx="5029200" cy="381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11201400" y="2819400"/>
            <a:ext cx="31242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21. Zoom in on harmonics marked H2 …H10</a:t>
            </a:r>
            <a:endParaRPr lang="en-US" sz="2400" dirty="0">
              <a:solidFill>
                <a:schemeClr val="tx1"/>
              </a:solidFill>
            </a:endParaRPr>
          </a:p>
        </p:txBody>
      </p:sp>
      <p:cxnSp>
        <p:nvCxnSpPr>
          <p:cNvPr id="9" name="Straight Arrow Connector 8"/>
          <p:cNvCxnSpPr/>
          <p:nvPr/>
        </p:nvCxnSpPr>
        <p:spPr>
          <a:xfrm flipH="1">
            <a:off x="10058400" y="3429000"/>
            <a:ext cx="1143000"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10830560" y="4379386"/>
            <a:ext cx="3240569" cy="1579454"/>
            <a:chOff x="10830560" y="4379386"/>
            <a:chExt cx="3240569" cy="1579454"/>
          </a:xfrm>
        </p:grpSpPr>
        <p:cxnSp>
          <p:nvCxnSpPr>
            <p:cNvPr id="13" name="Straight Arrow Connector 12"/>
            <p:cNvCxnSpPr>
              <a:stCxn id="16" idx="1"/>
            </p:cNvCxnSpPr>
            <p:nvPr/>
          </p:nvCxnSpPr>
          <p:spPr>
            <a:xfrm flipH="1">
              <a:off x="10830560" y="4988986"/>
              <a:ext cx="838200" cy="96985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11668760" y="4379386"/>
              <a:ext cx="2402369"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22. Amplitude of harmonics in table form.</a:t>
              </a:r>
              <a:endParaRPr lang="en-US" sz="2400" dirty="0">
                <a:solidFill>
                  <a:schemeClr val="tx1"/>
                </a:solidFill>
              </a:endParaRPr>
            </a:p>
          </p:txBody>
        </p:sp>
      </p:grpSp>
      <p:grpSp>
        <p:nvGrpSpPr>
          <p:cNvPr id="28" name="Group 27"/>
          <p:cNvGrpSpPr/>
          <p:nvPr/>
        </p:nvGrpSpPr>
        <p:grpSpPr>
          <a:xfrm>
            <a:off x="11201400" y="5791200"/>
            <a:ext cx="3200400" cy="1681456"/>
            <a:chOff x="11201400" y="5791200"/>
            <a:chExt cx="3200400" cy="1681456"/>
          </a:xfrm>
        </p:grpSpPr>
        <p:sp>
          <p:nvSpPr>
            <p:cNvPr id="17" name="Rounded Rectangle 16"/>
            <p:cNvSpPr/>
            <p:nvPr/>
          </p:nvSpPr>
          <p:spPr>
            <a:xfrm>
              <a:off x="11658600" y="5791200"/>
              <a:ext cx="2743200" cy="1681456"/>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23. Minimize or maximize PSI controls as needed.</a:t>
              </a:r>
              <a:endParaRPr lang="en-US" sz="2400" dirty="0">
                <a:solidFill>
                  <a:schemeClr val="tx1"/>
                </a:solidFill>
              </a:endParaRPr>
            </a:p>
          </p:txBody>
        </p:sp>
        <p:cxnSp>
          <p:nvCxnSpPr>
            <p:cNvPr id="18" name="Straight Arrow Connector 17"/>
            <p:cNvCxnSpPr>
              <a:stCxn id="17" idx="1"/>
            </p:cNvCxnSpPr>
            <p:nvPr/>
          </p:nvCxnSpPr>
          <p:spPr>
            <a:xfrm flipH="1">
              <a:off x="11201400" y="6631928"/>
              <a:ext cx="457200" cy="3937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37835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 Vin, </a:t>
            </a:r>
            <a:r>
              <a:rPr lang="en-US" dirty="0" err="1" smtClean="0"/>
              <a:t>Vcm</a:t>
            </a:r>
            <a:r>
              <a:rPr lang="en-US" dirty="0"/>
              <a:t> </a:t>
            </a:r>
            <a:r>
              <a:rPr lang="en-US" dirty="0" smtClean="0"/>
              <a:t>to compare OPA316 and OPA320</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13</a:t>
            </a:fld>
            <a:endParaRPr lang="en-US"/>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7199" t="45903" b="-1"/>
          <a:stretch/>
        </p:blipFill>
        <p:spPr bwMode="auto">
          <a:xfrm>
            <a:off x="7391400" y="1524000"/>
            <a:ext cx="6435369"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1214314796"/>
              </p:ext>
            </p:extLst>
          </p:nvPr>
        </p:nvGraphicFramePr>
        <p:xfrm>
          <a:off x="152400" y="1577572"/>
          <a:ext cx="7021486" cy="5607855"/>
        </p:xfrm>
        <a:graphic>
          <a:graphicData uri="http://schemas.openxmlformats.org/drawingml/2006/table">
            <a:tbl>
              <a:tblPr firstRow="1" bandRow="1">
                <a:tableStyleId>{5C22544A-7EE6-4342-B048-85BDC9FD1C3A}</a:tableStyleId>
              </a:tblPr>
              <a:tblGrid>
                <a:gridCol w="1157385"/>
                <a:gridCol w="964491"/>
                <a:gridCol w="1321353"/>
                <a:gridCol w="1321353"/>
                <a:gridCol w="1128452"/>
                <a:gridCol w="1128452"/>
              </a:tblGrid>
              <a:tr h="651882">
                <a:tc gridSpan="6">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dirty="0" smtClean="0"/>
                        <a:t>fin</a:t>
                      </a:r>
                      <a:r>
                        <a:rPr lang="en-US" sz="2400" b="1" baseline="0" dirty="0" smtClean="0"/>
                        <a:t> = 2kHz, </a:t>
                      </a:r>
                      <a:r>
                        <a:rPr lang="en-US" sz="2400" b="1" baseline="0" dirty="0" err="1" smtClean="0"/>
                        <a:t>fsamp</a:t>
                      </a:r>
                      <a:r>
                        <a:rPr lang="en-US" sz="2400" b="1" baseline="0" dirty="0" smtClean="0"/>
                        <a:t> = 500kHz</a:t>
                      </a:r>
                    </a:p>
                    <a:p>
                      <a:r>
                        <a:rPr lang="en-US" sz="2400" b="1" baseline="0" dirty="0" smtClean="0"/>
                        <a:t>Crossover region at 3.8V on OPA316</a:t>
                      </a:r>
                    </a:p>
                  </a:txBody>
                  <a:tcPr>
                    <a:solidFill>
                      <a:schemeClr val="accent3"/>
                    </a:solidFill>
                  </a:tcPr>
                </a:tc>
                <a:tc hMerge="1">
                  <a:txBody>
                    <a:bodyPr/>
                    <a:lstStyle/>
                    <a:p>
                      <a:endParaRPr lang="en-US" sz="2000" dirty="0"/>
                    </a:p>
                  </a:txBody>
                  <a:tcPr/>
                </a:tc>
                <a:tc hMerge="1">
                  <a:txBody>
                    <a:bodyPr/>
                    <a:lstStyle/>
                    <a:p>
                      <a:endParaRPr lang="en-US"/>
                    </a:p>
                  </a:txBody>
                  <a:tcPr/>
                </a:tc>
                <a:tc hMerge="1">
                  <a:txBody>
                    <a:bodyPr/>
                    <a:lstStyle/>
                    <a:p>
                      <a:endParaRPr lang="en-US"/>
                    </a:p>
                  </a:txBody>
                  <a:tcPr/>
                </a:tc>
                <a:tc hMerge="1">
                  <a:txBody>
                    <a:bodyPr/>
                    <a:lstStyle/>
                    <a:p>
                      <a:endParaRPr lang="en-US" sz="1800" baseline="0" dirty="0" smtClean="0"/>
                    </a:p>
                  </a:txBody>
                  <a:tcPr/>
                </a:tc>
                <a:tc hMerge="1">
                  <a:txBody>
                    <a:bodyPr/>
                    <a:lstStyle/>
                    <a:p>
                      <a:endParaRPr lang="en-US" sz="1800" baseline="0" dirty="0" smtClean="0"/>
                    </a:p>
                  </a:txBody>
                  <a:tcPr/>
                </a:tc>
              </a:tr>
              <a:tr h="1218735">
                <a:tc gridSpan="2">
                  <a:txBody>
                    <a:bodyPr/>
                    <a:lstStyle/>
                    <a:p>
                      <a:r>
                        <a:rPr lang="en-US" sz="2400" b="1" dirty="0" smtClean="0">
                          <a:solidFill>
                            <a:schemeClr val="bg1"/>
                          </a:solidFill>
                        </a:rPr>
                        <a:t>PSI Signal</a:t>
                      </a:r>
                      <a:r>
                        <a:rPr lang="en-US" sz="2400" b="1" baseline="0" dirty="0" smtClean="0">
                          <a:solidFill>
                            <a:schemeClr val="bg1"/>
                          </a:solidFill>
                        </a:rPr>
                        <a:t> Settings</a:t>
                      </a:r>
                      <a:endParaRPr lang="en-US" sz="2400" b="1" dirty="0">
                        <a:solidFill>
                          <a:schemeClr val="bg1"/>
                        </a:solidFill>
                      </a:endParaRPr>
                    </a:p>
                  </a:txBody>
                  <a:tcPr>
                    <a:solidFill>
                      <a:srgbClr val="FF0000"/>
                    </a:solidFill>
                  </a:tcPr>
                </a:tc>
                <a:tc hMerge="1">
                  <a:txBody>
                    <a:bodyPr/>
                    <a:lstStyle/>
                    <a:p>
                      <a:endParaRPr lang="en-US" sz="2000" dirty="0"/>
                    </a:p>
                  </a:txBody>
                  <a:tcPr/>
                </a:tc>
                <a:tc gridSpan="2">
                  <a:txBody>
                    <a:bodyPr/>
                    <a:lstStyle/>
                    <a:p>
                      <a:r>
                        <a:rPr lang="en-US" sz="2400" b="1" dirty="0" smtClean="0">
                          <a:solidFill>
                            <a:schemeClr val="bg1"/>
                          </a:solidFill>
                        </a:rPr>
                        <a:t>Calculated PSI Min</a:t>
                      </a:r>
                      <a:r>
                        <a:rPr lang="en-US" sz="2400" b="1" baseline="0" dirty="0" smtClean="0">
                          <a:solidFill>
                            <a:schemeClr val="bg1"/>
                          </a:solidFill>
                        </a:rPr>
                        <a:t> and Max Output</a:t>
                      </a:r>
                      <a:endParaRPr lang="en-US" sz="2400" b="1" dirty="0">
                        <a:solidFill>
                          <a:schemeClr val="bg1"/>
                        </a:solidFill>
                      </a:endParaRPr>
                    </a:p>
                  </a:txBody>
                  <a:tcPr>
                    <a:solidFill>
                      <a:srgbClr val="FF0000"/>
                    </a:solidFill>
                  </a:tcPr>
                </a:tc>
                <a:tc hMerge="1">
                  <a:txBody>
                    <a:bodyPr/>
                    <a:lstStyle/>
                    <a:p>
                      <a:endParaRPr lang="en-US" sz="24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OPA316 Expected</a:t>
                      </a:r>
                      <a:endParaRPr lang="en-US" sz="2400" b="1" dirty="0" smtClean="0">
                        <a:solidFill>
                          <a:schemeClr val="bg1"/>
                        </a:solidFill>
                      </a:endParaRPr>
                    </a:p>
                    <a:p>
                      <a:endParaRPr lang="en-US" sz="2400" b="1" dirty="0">
                        <a:solidFill>
                          <a:schemeClr val="bg1"/>
                        </a:solidFill>
                      </a:endParaRPr>
                    </a:p>
                  </a:txBody>
                  <a:tcPr>
                    <a:solidFill>
                      <a:schemeClr val="accent4">
                        <a:lumMod val="60000"/>
                        <a:lumOff val="40000"/>
                      </a:schemeClr>
                    </a:solidFill>
                  </a:tcPr>
                </a:tc>
                <a:tc hMerge="1">
                  <a:txBody>
                    <a:bodyPr/>
                    <a:lstStyle/>
                    <a:p>
                      <a:endParaRPr lang="en-US" sz="1800" b="1" dirty="0">
                        <a:solidFill>
                          <a:schemeClr val="bg1"/>
                        </a:solidFill>
                      </a:endParaRPr>
                    </a:p>
                  </a:txBody>
                  <a:tcPr>
                    <a:solidFill>
                      <a:srgbClr val="FF0000"/>
                    </a:solidFill>
                  </a:tcPr>
                </a:tc>
              </a:tr>
              <a:tr h="651882">
                <a:tc>
                  <a:txBody>
                    <a:bodyPr/>
                    <a:lstStyle/>
                    <a:p>
                      <a:pPr algn="ctr"/>
                      <a:r>
                        <a:rPr lang="en-US" sz="2400" dirty="0" smtClean="0"/>
                        <a:t>Vin (</a:t>
                      </a:r>
                      <a:r>
                        <a:rPr lang="en-US" sz="2400" dirty="0" err="1" smtClean="0"/>
                        <a:t>Vpp</a:t>
                      </a:r>
                      <a:r>
                        <a:rPr lang="en-US" sz="2400" dirty="0" smtClean="0"/>
                        <a:t>)</a:t>
                      </a:r>
                      <a:endParaRPr lang="en-US" sz="2400" dirty="0"/>
                    </a:p>
                  </a:txBody>
                  <a:tcPr/>
                </a:tc>
                <a:tc>
                  <a:txBody>
                    <a:bodyPr/>
                    <a:lstStyle/>
                    <a:p>
                      <a:pPr algn="ctr"/>
                      <a:r>
                        <a:rPr lang="en-US" sz="2400" dirty="0" err="1" smtClean="0"/>
                        <a:t>Vcm</a:t>
                      </a:r>
                      <a:endParaRPr lang="en-US" sz="2400" dirty="0" smtClean="0"/>
                    </a:p>
                    <a:p>
                      <a:pPr algn="ctr"/>
                      <a:r>
                        <a:rPr lang="en-US" sz="2400" dirty="0" smtClean="0"/>
                        <a:t>(V)</a:t>
                      </a:r>
                      <a:endParaRPr lang="en-US" sz="2400" dirty="0"/>
                    </a:p>
                  </a:txBody>
                  <a:tcPr/>
                </a:tc>
                <a:tc>
                  <a:txBody>
                    <a:bodyPr/>
                    <a:lstStyle/>
                    <a:p>
                      <a:pPr algn="ctr"/>
                      <a:r>
                        <a:rPr lang="en-US" sz="2400" dirty="0" err="1" smtClean="0"/>
                        <a:t>Vmin</a:t>
                      </a:r>
                      <a:endParaRPr lang="en-US" sz="2400" dirty="0" smtClean="0"/>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(V)</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Vmax (V)</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SNR</a:t>
                      </a:r>
                      <a:r>
                        <a:rPr lang="en-US" sz="2400" baseline="0" dirty="0" smtClean="0"/>
                        <a:t> (dB)</a:t>
                      </a:r>
                      <a:endParaRPr lang="en-US" sz="2400" baseline="-25000" dirty="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a:t>
                      </a:r>
                      <a:r>
                        <a:rPr lang="en-US" sz="2400" baseline="0" dirty="0" smtClean="0"/>
                        <a:t> (dB)</a:t>
                      </a:r>
                      <a:endParaRPr lang="en-US" sz="2400" dirty="0" smtClean="0"/>
                    </a:p>
                  </a:txBody>
                  <a:tcPr>
                    <a:solidFill>
                      <a:schemeClr val="accent4">
                        <a:lumMod val="20000"/>
                        <a:lumOff val="80000"/>
                      </a:schemeClr>
                    </a:solidFill>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1.5</a:t>
                      </a:r>
                    </a:p>
                  </a:txBody>
                  <a:tcPr/>
                </a:tc>
                <a:tc>
                  <a:txBody>
                    <a:bodyPr/>
                    <a:lstStyle/>
                    <a:p>
                      <a:pPr algn="ctr"/>
                      <a:r>
                        <a:rPr lang="en-US" sz="2400" dirty="0" smtClean="0"/>
                        <a:t>0.5</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2.5</a:t>
                      </a:r>
                    </a:p>
                  </a:txBody>
                  <a:tcPr/>
                </a:tc>
                <a:tc>
                  <a:txBody>
                    <a:bodyPr/>
                    <a:lstStyle/>
                    <a:p>
                      <a:r>
                        <a:rPr lang="en-US" sz="2400" dirty="0" smtClean="0"/>
                        <a:t>85.3</a:t>
                      </a:r>
                      <a:endParaRPr lang="en-US" sz="2400" dirty="0"/>
                    </a:p>
                  </a:txBody>
                  <a:tcPr>
                    <a:solidFill>
                      <a:schemeClr val="accent4">
                        <a:lumMod val="40000"/>
                        <a:lumOff val="60000"/>
                      </a:schemeClr>
                    </a:solidFill>
                  </a:tcPr>
                </a:tc>
                <a:tc>
                  <a:txBody>
                    <a:bodyPr/>
                    <a:lstStyle/>
                    <a:p>
                      <a:r>
                        <a:rPr lang="en-US" sz="2400" dirty="0" smtClean="0"/>
                        <a:t>-104.4</a:t>
                      </a:r>
                      <a:endParaRPr lang="en-US" sz="2400" dirty="0"/>
                    </a:p>
                  </a:txBody>
                  <a:tcPr>
                    <a:solidFill>
                      <a:schemeClr val="accent4">
                        <a:lumMod val="40000"/>
                        <a:lumOff val="60000"/>
                      </a:schemeClr>
                    </a:solidFill>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algn="ctr"/>
                      <a:r>
                        <a:rPr lang="en-US" sz="2400" dirty="0" smtClean="0"/>
                        <a:t>1</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a:t>
                      </a:r>
                    </a:p>
                  </a:txBody>
                  <a:tcPr/>
                </a:tc>
                <a:tc>
                  <a:txBody>
                    <a:bodyPr/>
                    <a:lstStyle/>
                    <a:p>
                      <a:r>
                        <a:rPr lang="en-US" sz="2400" dirty="0" smtClean="0"/>
                        <a:t>85.3</a:t>
                      </a:r>
                      <a:endParaRPr lang="en-US" sz="2400" dirty="0"/>
                    </a:p>
                  </a:txBody>
                  <a:tcPr>
                    <a:solidFill>
                      <a:schemeClr val="accent4">
                        <a:lumMod val="20000"/>
                        <a:lumOff val="80000"/>
                      </a:schemeClr>
                    </a:solidFill>
                  </a:tcPr>
                </a:tc>
                <a:tc>
                  <a:txBody>
                    <a:bodyPr/>
                    <a:lstStyle/>
                    <a:p>
                      <a:r>
                        <a:rPr lang="en-US" sz="2400" dirty="0" smtClean="0"/>
                        <a:t>-102.9</a:t>
                      </a:r>
                      <a:endParaRPr lang="en-US" sz="2400" dirty="0"/>
                    </a:p>
                  </a:txBody>
                  <a:tcPr>
                    <a:solidFill>
                      <a:schemeClr val="accent4">
                        <a:lumMod val="20000"/>
                        <a:lumOff val="80000"/>
                      </a:schemeClr>
                    </a:solidFill>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a:t>
                      </a:r>
                    </a:p>
                  </a:txBody>
                  <a:tcPr/>
                </a:tc>
                <a:tc>
                  <a:txBody>
                    <a:bodyPr/>
                    <a:lstStyle/>
                    <a:p>
                      <a:pPr algn="ctr"/>
                      <a:r>
                        <a:rPr lang="en-US" sz="2400" dirty="0" smtClean="0"/>
                        <a:t>2</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a:t>
                      </a:r>
                    </a:p>
                  </a:txBody>
                  <a:tcPr/>
                </a:tc>
                <a:tc>
                  <a:txBody>
                    <a:bodyPr/>
                    <a:lstStyle/>
                    <a:p>
                      <a:r>
                        <a:rPr lang="en-US" sz="2400" dirty="0" smtClean="0"/>
                        <a:t>85.2</a:t>
                      </a:r>
                      <a:endParaRPr lang="en-US" sz="2400" dirty="0"/>
                    </a:p>
                  </a:txBody>
                  <a:tcPr>
                    <a:solidFill>
                      <a:schemeClr val="accent4">
                        <a:lumMod val="40000"/>
                        <a:lumOff val="60000"/>
                      </a:schemeClr>
                    </a:solidFill>
                  </a:tcPr>
                </a:tc>
                <a:tc>
                  <a:txBody>
                    <a:bodyPr/>
                    <a:lstStyle/>
                    <a:p>
                      <a:r>
                        <a:rPr lang="en-US" sz="2400" dirty="0" smtClean="0"/>
                        <a:t>-98.8</a:t>
                      </a:r>
                      <a:endParaRPr lang="en-US" sz="2400" dirty="0"/>
                    </a:p>
                  </a:txBody>
                  <a:tcPr>
                    <a:solidFill>
                      <a:schemeClr val="accent4">
                        <a:lumMod val="40000"/>
                        <a:lumOff val="60000"/>
                      </a:schemeClr>
                    </a:solidFill>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4.2</a:t>
                      </a:r>
                    </a:p>
                  </a:txBody>
                  <a:tcPr/>
                </a:tc>
                <a:tc>
                  <a:txBody>
                    <a:bodyPr/>
                    <a:lstStyle/>
                    <a:p>
                      <a:r>
                        <a:rPr lang="en-US" sz="2400" dirty="0" smtClean="0"/>
                        <a:t>85.2</a:t>
                      </a:r>
                      <a:endParaRPr lang="en-US" sz="2400" dirty="0"/>
                    </a:p>
                  </a:txBody>
                  <a:tcPr>
                    <a:solidFill>
                      <a:schemeClr val="accent4">
                        <a:lumMod val="20000"/>
                        <a:lumOff val="80000"/>
                      </a:schemeClr>
                    </a:solidFill>
                  </a:tcPr>
                </a:tc>
                <a:tc>
                  <a:txBody>
                    <a:bodyPr/>
                    <a:lstStyle/>
                    <a:p>
                      <a:r>
                        <a:rPr lang="en-US" sz="2400" dirty="0" smtClean="0"/>
                        <a:t>-83.8</a:t>
                      </a:r>
                      <a:endParaRPr lang="en-US" sz="2400" dirty="0"/>
                    </a:p>
                  </a:txBody>
                  <a:tcPr>
                    <a:solidFill>
                      <a:schemeClr val="accent4">
                        <a:lumMod val="20000"/>
                        <a:lumOff val="80000"/>
                      </a:schemeClr>
                    </a:solidFill>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4.5</a:t>
                      </a:r>
                    </a:p>
                  </a:txBody>
                  <a:tcPr/>
                </a:tc>
                <a:tc>
                  <a:txBody>
                    <a:bodyPr/>
                    <a:lstStyle/>
                    <a:p>
                      <a:r>
                        <a:rPr lang="en-US" sz="2400" dirty="0" smtClean="0"/>
                        <a:t>85.1</a:t>
                      </a:r>
                      <a:endParaRPr lang="en-US" sz="2400" dirty="0"/>
                    </a:p>
                  </a:txBody>
                  <a:tcPr>
                    <a:solidFill>
                      <a:schemeClr val="accent4">
                        <a:lumMod val="20000"/>
                        <a:lumOff val="80000"/>
                      </a:schemeClr>
                    </a:solidFill>
                  </a:tcPr>
                </a:tc>
                <a:tc>
                  <a:txBody>
                    <a:bodyPr/>
                    <a:lstStyle/>
                    <a:p>
                      <a:r>
                        <a:rPr lang="en-US" sz="2400" dirty="0" smtClean="0"/>
                        <a:t>-76.1</a:t>
                      </a:r>
                      <a:endParaRPr lang="en-US" sz="2400" dirty="0"/>
                    </a:p>
                  </a:txBody>
                  <a:tcPr>
                    <a:solidFill>
                      <a:schemeClr val="accent4">
                        <a:lumMod val="20000"/>
                        <a:lumOff val="80000"/>
                      </a:schemeClr>
                    </a:solidFill>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3.8</a:t>
                      </a:r>
                    </a:p>
                  </a:txBody>
                  <a:tcPr/>
                </a:tc>
                <a:tc>
                  <a:txBody>
                    <a:bodyPr/>
                    <a:lstStyle/>
                    <a:p>
                      <a:pPr algn="ctr"/>
                      <a:r>
                        <a:rPr lang="en-US" sz="2400" dirty="0" smtClean="0"/>
                        <a:t>2.8</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4.8</a:t>
                      </a:r>
                    </a:p>
                  </a:txBody>
                  <a:tcPr/>
                </a:tc>
                <a:tc>
                  <a:txBody>
                    <a:bodyPr/>
                    <a:lstStyle/>
                    <a:p>
                      <a:r>
                        <a:rPr lang="en-US" sz="2400" dirty="0" smtClean="0"/>
                        <a:t>85.0</a:t>
                      </a:r>
                      <a:endParaRPr lang="en-US" sz="2400" dirty="0"/>
                    </a:p>
                  </a:txBody>
                  <a:tcPr>
                    <a:solidFill>
                      <a:schemeClr val="accent4">
                        <a:lumMod val="40000"/>
                        <a:lumOff val="60000"/>
                      </a:schemeClr>
                    </a:solidFill>
                  </a:tcPr>
                </a:tc>
                <a:tc>
                  <a:txBody>
                    <a:bodyPr/>
                    <a:lstStyle/>
                    <a:p>
                      <a:r>
                        <a:rPr lang="en-US" sz="2400" dirty="0" smtClean="0"/>
                        <a:t>-77.2</a:t>
                      </a:r>
                      <a:endParaRPr lang="en-US" sz="2400" dirty="0"/>
                    </a:p>
                  </a:txBody>
                  <a:tcPr>
                    <a:solidFill>
                      <a:schemeClr val="accent4">
                        <a:lumMod val="40000"/>
                        <a:lumOff val="60000"/>
                      </a:schemeClr>
                    </a:solidFill>
                  </a:tcPr>
                </a:tc>
              </a:tr>
            </a:tbl>
          </a:graphicData>
        </a:graphic>
      </p:graphicFrame>
    </p:spTree>
    <p:extLst>
      <p:ext uri="{BB962C8B-B14F-4D97-AF65-F5344CB8AC3E}">
        <p14:creationId xmlns:p14="http://schemas.microsoft.com/office/powerpoint/2010/main" val="1285247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Measured vs Expected Results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634884954"/>
              </p:ext>
            </p:extLst>
          </p:nvPr>
        </p:nvGraphicFramePr>
        <p:xfrm>
          <a:off x="533400" y="1143000"/>
          <a:ext cx="13792198" cy="5943600"/>
        </p:xfrm>
        <a:graphic>
          <a:graphicData uri="http://schemas.openxmlformats.org/drawingml/2006/table">
            <a:tbl>
              <a:tblPr firstRow="1" bandRow="1">
                <a:tableStyleId>{5C22544A-7EE6-4342-B048-85BDC9FD1C3A}</a:tableStyleId>
              </a:tblPr>
              <a:tblGrid>
                <a:gridCol w="1157385"/>
                <a:gridCol w="964491"/>
                <a:gridCol w="1321353"/>
                <a:gridCol w="1321353"/>
                <a:gridCol w="1128452"/>
                <a:gridCol w="1128452"/>
                <a:gridCol w="1128452"/>
                <a:gridCol w="1128452"/>
                <a:gridCol w="1128452"/>
                <a:gridCol w="1128452"/>
                <a:gridCol w="1128452"/>
                <a:gridCol w="1128452"/>
              </a:tblGrid>
              <a:tr h="651882">
                <a:tc gridSpan="1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dirty="0" smtClean="0"/>
                        <a:t>fin</a:t>
                      </a:r>
                      <a:r>
                        <a:rPr lang="en-US" sz="2400" b="1" baseline="0" dirty="0" smtClean="0"/>
                        <a:t> = 2kHz, </a:t>
                      </a:r>
                      <a:r>
                        <a:rPr lang="en-US" sz="2400" b="1" baseline="0" dirty="0" err="1" smtClean="0"/>
                        <a:t>fsamp</a:t>
                      </a:r>
                      <a:r>
                        <a:rPr lang="en-US" sz="2400" b="1" baseline="0" dirty="0" smtClean="0"/>
                        <a:t> = 500kHz</a:t>
                      </a:r>
                    </a:p>
                    <a:p>
                      <a:r>
                        <a:rPr lang="en-US" sz="2400" b="1" baseline="0" dirty="0" smtClean="0"/>
                        <a:t>Crossover region at 3.8V on OPA316</a:t>
                      </a:r>
                    </a:p>
                  </a:txBody>
                  <a:tcPr>
                    <a:solidFill>
                      <a:schemeClr val="accent3"/>
                    </a:solidFill>
                  </a:tcPr>
                </a:tc>
                <a:tc hMerge="1">
                  <a:txBody>
                    <a:bodyPr/>
                    <a:lstStyle/>
                    <a:p>
                      <a:endParaRPr lang="en-US" sz="2000" dirty="0"/>
                    </a:p>
                  </a:txBody>
                  <a:tcPr/>
                </a:tc>
                <a:tc hMerge="1">
                  <a:txBody>
                    <a:bodyPr/>
                    <a:lstStyle/>
                    <a:p>
                      <a:endParaRPr lang="en-US"/>
                    </a:p>
                  </a:txBody>
                  <a:tcPr/>
                </a:tc>
                <a:tc hMerge="1">
                  <a:txBody>
                    <a:bodyPr/>
                    <a:lstStyle/>
                    <a:p>
                      <a:endParaRPr lang="en-US"/>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r>
              <a:tr h="1218735">
                <a:tc gridSpan="2">
                  <a:txBody>
                    <a:bodyPr/>
                    <a:lstStyle/>
                    <a:p>
                      <a:r>
                        <a:rPr lang="en-US" sz="2400" b="1" dirty="0" smtClean="0">
                          <a:solidFill>
                            <a:schemeClr val="bg1"/>
                          </a:solidFill>
                        </a:rPr>
                        <a:t>PSI Signal</a:t>
                      </a:r>
                      <a:r>
                        <a:rPr lang="en-US" sz="2400" b="1" baseline="0" dirty="0" smtClean="0">
                          <a:solidFill>
                            <a:schemeClr val="bg1"/>
                          </a:solidFill>
                        </a:rPr>
                        <a:t> Settings</a:t>
                      </a:r>
                      <a:endParaRPr lang="en-US" sz="2400" b="1" dirty="0">
                        <a:solidFill>
                          <a:schemeClr val="bg1"/>
                        </a:solidFill>
                      </a:endParaRPr>
                    </a:p>
                  </a:txBody>
                  <a:tcPr>
                    <a:solidFill>
                      <a:srgbClr val="FF0000"/>
                    </a:solidFill>
                  </a:tcPr>
                </a:tc>
                <a:tc hMerge="1">
                  <a:txBody>
                    <a:bodyPr/>
                    <a:lstStyle/>
                    <a:p>
                      <a:endParaRPr lang="en-US" sz="2000" dirty="0"/>
                    </a:p>
                  </a:txBody>
                  <a:tcPr/>
                </a:tc>
                <a:tc gridSpan="2">
                  <a:txBody>
                    <a:bodyPr/>
                    <a:lstStyle/>
                    <a:p>
                      <a:r>
                        <a:rPr lang="en-US" sz="2400" b="1" dirty="0" smtClean="0">
                          <a:solidFill>
                            <a:schemeClr val="bg1"/>
                          </a:solidFill>
                        </a:rPr>
                        <a:t>Calculated PSI Min</a:t>
                      </a:r>
                      <a:r>
                        <a:rPr lang="en-US" sz="2400" b="1" baseline="0" dirty="0" smtClean="0">
                          <a:solidFill>
                            <a:schemeClr val="bg1"/>
                          </a:solidFill>
                        </a:rPr>
                        <a:t> and Max Output</a:t>
                      </a:r>
                      <a:endParaRPr lang="en-US" sz="2400" b="1" dirty="0">
                        <a:solidFill>
                          <a:schemeClr val="bg1"/>
                        </a:solidFill>
                      </a:endParaRPr>
                    </a:p>
                  </a:txBody>
                  <a:tcPr>
                    <a:solidFill>
                      <a:srgbClr val="FF0000"/>
                    </a:solidFill>
                  </a:tcPr>
                </a:tc>
                <a:tc hMerge="1">
                  <a:txBody>
                    <a:bodyPr/>
                    <a:lstStyle/>
                    <a:p>
                      <a:endParaRPr lang="en-US" sz="24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OPA316 Expected</a:t>
                      </a:r>
                      <a:endParaRPr lang="en-US" sz="2400" b="1" dirty="0" smtClean="0">
                        <a:solidFill>
                          <a:schemeClr val="bg1"/>
                        </a:solidFill>
                      </a:endParaRPr>
                    </a:p>
                    <a:p>
                      <a:endParaRPr lang="en-US" sz="2400" b="1" dirty="0">
                        <a:solidFill>
                          <a:schemeClr val="bg1"/>
                        </a:solidFill>
                      </a:endParaRPr>
                    </a:p>
                  </a:txBody>
                  <a:tcPr>
                    <a:solidFill>
                      <a:schemeClr val="accent4">
                        <a:lumMod val="60000"/>
                        <a:lumOff val="40000"/>
                      </a:schemeClr>
                    </a:solidFill>
                  </a:tcPr>
                </a:tc>
                <a:tc hMerge="1">
                  <a:txBody>
                    <a:bodyPr/>
                    <a:lstStyle/>
                    <a:p>
                      <a:endParaRPr lang="en-US" sz="18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OPA316 Measured</a:t>
                      </a:r>
                      <a:endParaRPr lang="en-US" sz="2400" b="1" dirty="0" smtClean="0">
                        <a:solidFill>
                          <a:schemeClr val="bg1"/>
                        </a:solidFill>
                      </a:endParaRPr>
                    </a:p>
                    <a:p>
                      <a:endParaRPr lang="en-US" sz="2400" b="1" dirty="0" smtClean="0">
                        <a:solidFill>
                          <a:schemeClr val="bg1"/>
                        </a:solidFill>
                      </a:endParaRPr>
                    </a:p>
                    <a:p>
                      <a:endParaRPr lang="en-US" sz="2400" b="1" dirty="0">
                        <a:solidFill>
                          <a:schemeClr val="bg1"/>
                        </a:solidFill>
                      </a:endParaRPr>
                    </a:p>
                  </a:txBody>
                  <a:tcPr>
                    <a:solidFill>
                      <a:srgbClr val="FF0000"/>
                    </a:solidFill>
                  </a:tcPr>
                </a:tc>
                <a:tc hMerge="1">
                  <a:txBody>
                    <a:bodyPr/>
                    <a:lstStyle/>
                    <a:p>
                      <a:endParaRPr lang="en-US" sz="18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OPA320</a:t>
                      </a:r>
                    </a:p>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Expected</a:t>
                      </a:r>
                      <a:endParaRPr lang="en-US" sz="2400" b="1" dirty="0" smtClean="0">
                        <a:solidFill>
                          <a:schemeClr val="bg1"/>
                        </a:solidFill>
                      </a:endParaRPr>
                    </a:p>
                    <a:p>
                      <a:endParaRPr lang="en-US" sz="2400" b="1" dirty="0" smtClean="0">
                        <a:solidFill>
                          <a:schemeClr val="bg1"/>
                        </a:solidFill>
                      </a:endParaRPr>
                    </a:p>
                  </a:txBody>
                  <a:tcPr>
                    <a:solidFill>
                      <a:schemeClr val="accent4">
                        <a:lumMod val="60000"/>
                        <a:lumOff val="40000"/>
                      </a:schemeClr>
                    </a:solidFill>
                  </a:tcPr>
                </a:tc>
                <a:tc hMerge="1">
                  <a:txBody>
                    <a:bodyPr/>
                    <a:lstStyle/>
                    <a:p>
                      <a:endParaRPr lang="en-US" sz="18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OPA320</a:t>
                      </a:r>
                    </a:p>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Measured</a:t>
                      </a:r>
                      <a:endParaRPr lang="en-US" sz="2400" b="1" dirty="0" smtClean="0">
                        <a:solidFill>
                          <a:schemeClr val="bg1"/>
                        </a:solidFill>
                      </a:endParaRPr>
                    </a:p>
                  </a:txBody>
                  <a:tcPr>
                    <a:solidFill>
                      <a:srgbClr val="FF0000"/>
                    </a:solidFill>
                  </a:tcPr>
                </a:tc>
                <a:tc hMerge="1">
                  <a:txBody>
                    <a:bodyPr/>
                    <a:lstStyle/>
                    <a:p>
                      <a:endParaRPr lang="en-US" sz="1800" b="1" dirty="0">
                        <a:solidFill>
                          <a:schemeClr val="bg1"/>
                        </a:solidFill>
                      </a:endParaRPr>
                    </a:p>
                  </a:txBody>
                  <a:tcPr>
                    <a:solidFill>
                      <a:srgbClr val="FF0000"/>
                    </a:solidFill>
                  </a:tcPr>
                </a:tc>
              </a:tr>
              <a:tr h="651882">
                <a:tc>
                  <a:txBody>
                    <a:bodyPr/>
                    <a:lstStyle/>
                    <a:p>
                      <a:pPr algn="ctr"/>
                      <a:r>
                        <a:rPr lang="en-US" sz="2400" dirty="0" smtClean="0"/>
                        <a:t>Vin (</a:t>
                      </a:r>
                      <a:r>
                        <a:rPr lang="en-US" sz="2400" dirty="0" err="1" smtClean="0"/>
                        <a:t>Vpp</a:t>
                      </a:r>
                      <a:r>
                        <a:rPr lang="en-US" sz="2400" dirty="0" smtClean="0"/>
                        <a:t>)</a:t>
                      </a:r>
                      <a:endParaRPr lang="en-US" sz="2400" dirty="0"/>
                    </a:p>
                  </a:txBody>
                  <a:tcPr/>
                </a:tc>
                <a:tc>
                  <a:txBody>
                    <a:bodyPr/>
                    <a:lstStyle/>
                    <a:p>
                      <a:pPr algn="ctr"/>
                      <a:r>
                        <a:rPr lang="en-US" sz="2400" dirty="0" err="1" smtClean="0"/>
                        <a:t>Vcm</a:t>
                      </a:r>
                      <a:endParaRPr lang="en-US" sz="2400" dirty="0" smtClean="0"/>
                    </a:p>
                    <a:p>
                      <a:pPr algn="ctr"/>
                      <a:r>
                        <a:rPr lang="en-US" sz="2400" dirty="0" smtClean="0"/>
                        <a:t>(V)</a:t>
                      </a:r>
                      <a:endParaRPr lang="en-US" sz="2400" dirty="0"/>
                    </a:p>
                  </a:txBody>
                  <a:tcPr/>
                </a:tc>
                <a:tc>
                  <a:txBody>
                    <a:bodyPr/>
                    <a:lstStyle/>
                    <a:p>
                      <a:pPr algn="ctr"/>
                      <a:r>
                        <a:rPr lang="en-US" sz="2400" dirty="0" err="1" smtClean="0"/>
                        <a:t>Vmin</a:t>
                      </a:r>
                      <a:endParaRPr lang="en-US" sz="2400" dirty="0" smtClean="0"/>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(V)</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Vmax (V)</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SNR</a:t>
                      </a:r>
                      <a:r>
                        <a:rPr lang="en-US" sz="2400" baseline="0" dirty="0" smtClean="0"/>
                        <a:t> (dB)</a:t>
                      </a:r>
                      <a:endParaRPr lang="en-US" sz="2400" baseline="-25000" dirty="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a:t>
                      </a:r>
                      <a:r>
                        <a:rPr lang="en-US" sz="2400" baseline="0" dirty="0" smtClean="0"/>
                        <a:t> (dB)</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SNR</a:t>
                      </a:r>
                      <a:r>
                        <a:rPr lang="en-US" sz="2400" baseline="0" dirty="0" smtClean="0"/>
                        <a:t> (dB)</a:t>
                      </a:r>
                      <a:endParaRPr lang="en-US" sz="2400" baseline="-250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a:t>
                      </a:r>
                      <a:r>
                        <a:rPr lang="en-US" sz="2400" baseline="0" dirty="0" smtClean="0"/>
                        <a:t> (dB)</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SNR</a:t>
                      </a:r>
                      <a:r>
                        <a:rPr lang="en-US" sz="2400" baseline="0" dirty="0" smtClean="0"/>
                        <a:t> (dB)</a:t>
                      </a:r>
                      <a:endParaRPr lang="en-US" sz="2400" baseline="-25000" dirty="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a:t>
                      </a:r>
                      <a:r>
                        <a:rPr lang="en-US" sz="2400" baseline="0" dirty="0" smtClean="0"/>
                        <a:t> (dB)</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SNR</a:t>
                      </a:r>
                      <a:r>
                        <a:rPr lang="en-US" sz="2400" baseline="0" dirty="0" smtClean="0"/>
                        <a:t> (dB)</a:t>
                      </a:r>
                      <a:endParaRPr lang="en-US" sz="2400" baseline="-250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a:t>
                      </a:r>
                      <a:r>
                        <a:rPr lang="en-US" sz="2400" baseline="0" dirty="0" smtClean="0"/>
                        <a:t> (dB)</a:t>
                      </a:r>
                      <a:endParaRPr lang="en-US" sz="2400" dirty="0" smtClean="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1.5</a:t>
                      </a:r>
                    </a:p>
                  </a:txBody>
                  <a:tcPr/>
                </a:tc>
                <a:tc>
                  <a:txBody>
                    <a:bodyPr/>
                    <a:lstStyle/>
                    <a:p>
                      <a:pPr algn="ctr"/>
                      <a:r>
                        <a:rPr lang="en-US" sz="2400" dirty="0" smtClean="0"/>
                        <a:t>0.5</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2.5</a:t>
                      </a:r>
                    </a:p>
                  </a:txBody>
                  <a:tcPr/>
                </a:tc>
                <a:tc>
                  <a:txBody>
                    <a:bodyPr/>
                    <a:lstStyle/>
                    <a:p>
                      <a:r>
                        <a:rPr lang="en-US" sz="2400" dirty="0" smtClean="0"/>
                        <a:t>85.3</a:t>
                      </a:r>
                      <a:endParaRPr lang="en-US" sz="2400" dirty="0"/>
                    </a:p>
                  </a:txBody>
                  <a:tcPr>
                    <a:solidFill>
                      <a:schemeClr val="accent4">
                        <a:lumMod val="40000"/>
                        <a:lumOff val="60000"/>
                      </a:schemeClr>
                    </a:solidFill>
                  </a:tcPr>
                </a:tc>
                <a:tc>
                  <a:txBody>
                    <a:bodyPr/>
                    <a:lstStyle/>
                    <a:p>
                      <a:r>
                        <a:rPr lang="en-US" sz="2400" dirty="0" smtClean="0"/>
                        <a:t>-104.4</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c>
                  <a:txBody>
                    <a:bodyPr/>
                    <a:lstStyle/>
                    <a:p>
                      <a:pPr algn="ctr"/>
                      <a:r>
                        <a:rPr lang="en-US" sz="2400" dirty="0" smtClean="0"/>
                        <a:t>85.7</a:t>
                      </a:r>
                      <a:endParaRPr lang="en-US" sz="2400" dirty="0"/>
                    </a:p>
                  </a:txBody>
                  <a:tcPr>
                    <a:solidFill>
                      <a:schemeClr val="accent4">
                        <a:lumMod val="40000"/>
                        <a:lumOff val="60000"/>
                      </a:schemeClr>
                    </a:solidFill>
                  </a:tcPr>
                </a:tc>
                <a:tc>
                  <a:txBody>
                    <a:bodyPr/>
                    <a:lstStyle/>
                    <a:p>
                      <a:pPr algn="ctr"/>
                      <a:r>
                        <a:rPr lang="en-US" sz="2400" dirty="0" smtClean="0"/>
                        <a:t>-109.2</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algn="ctr"/>
                      <a:r>
                        <a:rPr lang="en-US" sz="2400" dirty="0" smtClean="0"/>
                        <a:t>1</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a:t>
                      </a:r>
                    </a:p>
                  </a:txBody>
                  <a:tcPr/>
                </a:tc>
                <a:tc>
                  <a:txBody>
                    <a:bodyPr/>
                    <a:lstStyle/>
                    <a:p>
                      <a:r>
                        <a:rPr lang="en-US" sz="2400" dirty="0" smtClean="0"/>
                        <a:t>85.3</a:t>
                      </a:r>
                      <a:endParaRPr lang="en-US" sz="2400" dirty="0"/>
                    </a:p>
                  </a:txBody>
                  <a:tcPr>
                    <a:solidFill>
                      <a:schemeClr val="accent4">
                        <a:lumMod val="20000"/>
                        <a:lumOff val="80000"/>
                      </a:schemeClr>
                    </a:solidFill>
                  </a:tcPr>
                </a:tc>
                <a:tc>
                  <a:txBody>
                    <a:bodyPr/>
                    <a:lstStyle/>
                    <a:p>
                      <a:r>
                        <a:rPr lang="en-US" sz="2400" dirty="0" smtClean="0"/>
                        <a:t>-102.9</a:t>
                      </a:r>
                      <a:endParaRPr lang="en-US" sz="2400" dirty="0"/>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85.6</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-105.9</a:t>
                      </a:r>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a:t>
                      </a:r>
                    </a:p>
                  </a:txBody>
                  <a:tcPr/>
                </a:tc>
                <a:tc>
                  <a:txBody>
                    <a:bodyPr/>
                    <a:lstStyle/>
                    <a:p>
                      <a:pPr algn="ctr"/>
                      <a:r>
                        <a:rPr lang="en-US" sz="2400" dirty="0" smtClean="0"/>
                        <a:t>2</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a:t>
                      </a:r>
                    </a:p>
                  </a:txBody>
                  <a:tcPr/>
                </a:tc>
                <a:tc>
                  <a:txBody>
                    <a:bodyPr/>
                    <a:lstStyle/>
                    <a:p>
                      <a:r>
                        <a:rPr lang="en-US" sz="2400" dirty="0" smtClean="0"/>
                        <a:t>85.2</a:t>
                      </a:r>
                      <a:endParaRPr lang="en-US" sz="2400" dirty="0"/>
                    </a:p>
                  </a:txBody>
                  <a:tcPr>
                    <a:solidFill>
                      <a:schemeClr val="accent4">
                        <a:lumMod val="40000"/>
                        <a:lumOff val="60000"/>
                      </a:schemeClr>
                    </a:solidFill>
                  </a:tcPr>
                </a:tc>
                <a:tc>
                  <a:txBody>
                    <a:bodyPr/>
                    <a:lstStyle/>
                    <a:p>
                      <a:r>
                        <a:rPr lang="en-US" sz="2400" dirty="0" smtClean="0"/>
                        <a:t>-98.8</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85.7</a:t>
                      </a:r>
                    </a:p>
                  </a:txBody>
                  <a:tcPr>
                    <a:solidFill>
                      <a:schemeClr val="accent4">
                        <a:lumMod val="40000"/>
                        <a:lumOff val="6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-106.1</a:t>
                      </a:r>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4.2</a:t>
                      </a:r>
                    </a:p>
                  </a:txBody>
                  <a:tcPr/>
                </a:tc>
                <a:tc>
                  <a:txBody>
                    <a:bodyPr/>
                    <a:lstStyle/>
                    <a:p>
                      <a:r>
                        <a:rPr lang="en-US" sz="2400" dirty="0" smtClean="0"/>
                        <a:t>85.2</a:t>
                      </a:r>
                      <a:endParaRPr lang="en-US" sz="2400" dirty="0"/>
                    </a:p>
                  </a:txBody>
                  <a:tcPr>
                    <a:solidFill>
                      <a:schemeClr val="accent4">
                        <a:lumMod val="20000"/>
                        <a:lumOff val="80000"/>
                      </a:schemeClr>
                    </a:solidFill>
                  </a:tcPr>
                </a:tc>
                <a:tc>
                  <a:txBody>
                    <a:bodyPr/>
                    <a:lstStyle/>
                    <a:p>
                      <a:r>
                        <a:rPr lang="en-US" sz="2400" dirty="0" smtClean="0"/>
                        <a:t>-83.8</a:t>
                      </a:r>
                      <a:endParaRPr lang="en-US" sz="2400" dirty="0"/>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85.6</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-108.3</a:t>
                      </a:r>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4.5</a:t>
                      </a:r>
                    </a:p>
                  </a:txBody>
                  <a:tcPr/>
                </a:tc>
                <a:tc>
                  <a:txBody>
                    <a:bodyPr/>
                    <a:lstStyle/>
                    <a:p>
                      <a:r>
                        <a:rPr lang="en-US" sz="2400" dirty="0" smtClean="0"/>
                        <a:t>85.1</a:t>
                      </a:r>
                      <a:endParaRPr lang="en-US" sz="2400" dirty="0"/>
                    </a:p>
                  </a:txBody>
                  <a:tcPr>
                    <a:solidFill>
                      <a:schemeClr val="accent4">
                        <a:lumMod val="20000"/>
                        <a:lumOff val="80000"/>
                      </a:schemeClr>
                    </a:solidFill>
                  </a:tcPr>
                </a:tc>
                <a:tc>
                  <a:txBody>
                    <a:bodyPr/>
                    <a:lstStyle/>
                    <a:p>
                      <a:r>
                        <a:rPr lang="en-US" sz="2400" dirty="0" smtClean="0"/>
                        <a:t>-76.1</a:t>
                      </a:r>
                      <a:endParaRPr lang="en-US" sz="2400" dirty="0"/>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85.6</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-109.1</a:t>
                      </a:r>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3.8</a:t>
                      </a:r>
                    </a:p>
                  </a:txBody>
                  <a:tcPr/>
                </a:tc>
                <a:tc>
                  <a:txBody>
                    <a:bodyPr/>
                    <a:lstStyle/>
                    <a:p>
                      <a:pPr algn="ctr"/>
                      <a:r>
                        <a:rPr lang="en-US" sz="2400" dirty="0" smtClean="0"/>
                        <a:t>2.8</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4.8</a:t>
                      </a:r>
                    </a:p>
                  </a:txBody>
                  <a:tcPr/>
                </a:tc>
                <a:tc>
                  <a:txBody>
                    <a:bodyPr/>
                    <a:lstStyle/>
                    <a:p>
                      <a:r>
                        <a:rPr lang="en-US" sz="2400" dirty="0" smtClean="0"/>
                        <a:t>85.0</a:t>
                      </a:r>
                      <a:endParaRPr lang="en-US" sz="2400" dirty="0"/>
                    </a:p>
                  </a:txBody>
                  <a:tcPr>
                    <a:solidFill>
                      <a:schemeClr val="accent4">
                        <a:lumMod val="40000"/>
                        <a:lumOff val="60000"/>
                      </a:schemeClr>
                    </a:solidFill>
                  </a:tcPr>
                </a:tc>
                <a:tc>
                  <a:txBody>
                    <a:bodyPr/>
                    <a:lstStyle/>
                    <a:p>
                      <a:r>
                        <a:rPr lang="en-US" sz="2400" dirty="0" smtClean="0"/>
                        <a:t>-77.2</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85.7</a:t>
                      </a:r>
                    </a:p>
                  </a:txBody>
                  <a:tcPr>
                    <a:solidFill>
                      <a:schemeClr val="accent4">
                        <a:lumMod val="40000"/>
                        <a:lumOff val="6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-106.4</a:t>
                      </a:r>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r>
            </a:tbl>
          </a:graphicData>
        </a:graphic>
      </p:graphicFrame>
      <p:sp>
        <p:nvSpPr>
          <p:cNvPr id="11" name="Rounded Rectangle 10"/>
          <p:cNvSpPr/>
          <p:nvPr/>
        </p:nvSpPr>
        <p:spPr>
          <a:xfrm>
            <a:off x="8839200" y="342900"/>
            <a:ext cx="51816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Your results should show the same trend as the expected result but the specific values will differ.</a:t>
            </a:r>
            <a:endParaRPr lang="en-US" sz="2400" dirty="0">
              <a:solidFill>
                <a:schemeClr val="tx1"/>
              </a:solidFill>
            </a:endParaRPr>
          </a:p>
        </p:txBody>
      </p:sp>
    </p:spTree>
    <p:extLst>
      <p:ext uri="{BB962C8B-B14F-4D97-AF65-F5344CB8AC3E}">
        <p14:creationId xmlns:p14="http://schemas.microsoft.com/office/powerpoint/2010/main" val="21682573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4800" y="609600"/>
            <a:ext cx="9067862" cy="5448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Graph of results</a:t>
            </a:r>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15</a:t>
            </a:fld>
            <a:endParaRPr lang="en-US"/>
          </a:p>
        </p:txBody>
      </p:sp>
      <p:pic>
        <p:nvPicPr>
          <p:cNvPr id="7270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65320" t="19582" r="3499" b="36465"/>
          <a:stretch/>
        </p:blipFill>
        <p:spPr bwMode="auto">
          <a:xfrm>
            <a:off x="594360" y="1059477"/>
            <a:ext cx="4593020" cy="4549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Connector 7"/>
          <p:cNvCxnSpPr/>
          <p:nvPr/>
        </p:nvCxnSpPr>
        <p:spPr>
          <a:xfrm>
            <a:off x="594360" y="2202477"/>
            <a:ext cx="4541520"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94360" y="1745277"/>
            <a:ext cx="4130040" cy="461665"/>
          </a:xfrm>
          <a:prstGeom prst="rect">
            <a:avLst/>
          </a:prstGeom>
          <a:noFill/>
        </p:spPr>
        <p:txBody>
          <a:bodyPr wrap="square" rtlCol="0">
            <a:spAutoFit/>
          </a:bodyPr>
          <a:lstStyle/>
          <a:p>
            <a:r>
              <a:rPr lang="en-US" sz="2400" b="1" dirty="0" smtClean="0">
                <a:solidFill>
                  <a:srgbClr val="FF0000"/>
                </a:solidFill>
              </a:rPr>
              <a:t>OPA316 Crossover at 3.8V</a:t>
            </a:r>
            <a:endParaRPr lang="en-US" sz="2400" b="1" dirty="0">
              <a:solidFill>
                <a:srgbClr val="FF0000"/>
              </a:solidFill>
            </a:endParaRPr>
          </a:p>
        </p:txBody>
      </p:sp>
      <p:sp>
        <p:nvSpPr>
          <p:cNvPr id="9" name="Oval 8"/>
          <p:cNvSpPr/>
          <p:nvPr/>
        </p:nvSpPr>
        <p:spPr>
          <a:xfrm>
            <a:off x="2438400" y="3215937"/>
            <a:ext cx="533400" cy="281940"/>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stCxn id="9" idx="6"/>
          </p:cNvCxnSpPr>
          <p:nvPr/>
        </p:nvCxnSpPr>
        <p:spPr>
          <a:xfrm>
            <a:off x="2971800" y="3356907"/>
            <a:ext cx="4678680" cy="182753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1430000" y="2735877"/>
            <a:ext cx="0" cy="274320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790700" y="2659677"/>
            <a:ext cx="1828800" cy="461665"/>
          </a:xfrm>
          <a:prstGeom prst="rect">
            <a:avLst/>
          </a:prstGeom>
          <a:noFill/>
        </p:spPr>
        <p:txBody>
          <a:bodyPr wrap="square" rtlCol="0">
            <a:spAutoFit/>
          </a:bodyPr>
          <a:lstStyle/>
          <a:p>
            <a:r>
              <a:rPr lang="en-US" sz="2400" b="1" dirty="0" smtClean="0">
                <a:solidFill>
                  <a:srgbClr val="0070C0"/>
                </a:solidFill>
              </a:rPr>
              <a:t>V</a:t>
            </a:r>
            <a:r>
              <a:rPr lang="en-US" sz="2400" b="1" baseline="-25000" dirty="0" smtClean="0">
                <a:solidFill>
                  <a:srgbClr val="0070C0"/>
                </a:solidFill>
              </a:rPr>
              <a:t>max</a:t>
            </a:r>
            <a:r>
              <a:rPr lang="en-US" sz="2400" b="1" dirty="0" smtClean="0">
                <a:solidFill>
                  <a:srgbClr val="0070C0"/>
                </a:solidFill>
              </a:rPr>
              <a:t> = 2.5V</a:t>
            </a:r>
            <a:endParaRPr lang="en-US" sz="2400" b="1" dirty="0">
              <a:solidFill>
                <a:srgbClr val="0070C0"/>
              </a:solidFill>
            </a:endParaRPr>
          </a:p>
        </p:txBody>
      </p:sp>
      <p:sp>
        <p:nvSpPr>
          <p:cNvPr id="22" name="Oval 21"/>
          <p:cNvSpPr/>
          <p:nvPr/>
        </p:nvSpPr>
        <p:spPr>
          <a:xfrm>
            <a:off x="7696200" y="4945677"/>
            <a:ext cx="609600" cy="533400"/>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0515600" y="1611748"/>
            <a:ext cx="1828800" cy="1200329"/>
          </a:xfrm>
          <a:prstGeom prst="rect">
            <a:avLst/>
          </a:prstGeom>
          <a:noFill/>
        </p:spPr>
        <p:txBody>
          <a:bodyPr wrap="square" rtlCol="0">
            <a:spAutoFit/>
          </a:bodyPr>
          <a:lstStyle/>
          <a:p>
            <a:pPr algn="ctr"/>
            <a:r>
              <a:rPr lang="en-US" sz="2400" b="1" dirty="0" smtClean="0">
                <a:solidFill>
                  <a:srgbClr val="FF0000"/>
                </a:solidFill>
              </a:rPr>
              <a:t>OPA316 Crossover</a:t>
            </a:r>
          </a:p>
          <a:p>
            <a:pPr algn="ctr"/>
            <a:r>
              <a:rPr lang="en-US" sz="2400" b="1" dirty="0" smtClean="0">
                <a:solidFill>
                  <a:srgbClr val="FF0000"/>
                </a:solidFill>
              </a:rPr>
              <a:t>3.8V</a:t>
            </a:r>
            <a:endParaRPr lang="en-US" sz="2400" b="1" dirty="0">
              <a:solidFill>
                <a:srgbClr val="FF0000"/>
              </a:solidFill>
            </a:endParaRPr>
          </a:p>
        </p:txBody>
      </p:sp>
      <p:sp>
        <p:nvSpPr>
          <p:cNvPr id="26" name="TextBox 25"/>
          <p:cNvSpPr txBox="1"/>
          <p:nvPr/>
        </p:nvSpPr>
        <p:spPr>
          <a:xfrm>
            <a:off x="12420600" y="2581244"/>
            <a:ext cx="1696658" cy="461665"/>
          </a:xfrm>
          <a:prstGeom prst="rect">
            <a:avLst/>
          </a:prstGeom>
          <a:noFill/>
        </p:spPr>
        <p:txBody>
          <a:bodyPr wrap="square" rtlCol="0">
            <a:spAutoFit/>
          </a:bodyPr>
          <a:lstStyle/>
          <a:p>
            <a:pPr algn="ctr"/>
            <a:r>
              <a:rPr lang="en-US" sz="2400" b="1" dirty="0" smtClean="0">
                <a:solidFill>
                  <a:srgbClr val="0070C0"/>
                </a:solidFill>
              </a:rPr>
              <a:t>OPA316</a:t>
            </a:r>
            <a:endParaRPr lang="en-US" sz="2400" b="1" dirty="0">
              <a:solidFill>
                <a:srgbClr val="0070C0"/>
              </a:solidFill>
            </a:endParaRPr>
          </a:p>
        </p:txBody>
      </p:sp>
      <p:sp>
        <p:nvSpPr>
          <p:cNvPr id="27" name="TextBox 26"/>
          <p:cNvSpPr txBox="1"/>
          <p:nvPr/>
        </p:nvSpPr>
        <p:spPr>
          <a:xfrm>
            <a:off x="12268200" y="3645812"/>
            <a:ext cx="1524000" cy="461665"/>
          </a:xfrm>
          <a:prstGeom prst="rect">
            <a:avLst/>
          </a:prstGeom>
          <a:noFill/>
        </p:spPr>
        <p:txBody>
          <a:bodyPr wrap="square" rtlCol="0">
            <a:spAutoFit/>
          </a:bodyPr>
          <a:lstStyle/>
          <a:p>
            <a:pPr algn="ctr"/>
            <a:r>
              <a:rPr lang="en-US" sz="2400" b="1" dirty="0" smtClean="0">
                <a:solidFill>
                  <a:srgbClr val="C00000"/>
                </a:solidFill>
              </a:rPr>
              <a:t>OPA320</a:t>
            </a:r>
            <a:endParaRPr lang="en-US" sz="2400" b="1" dirty="0">
              <a:solidFill>
                <a:srgbClr val="C00000"/>
              </a:solidFill>
            </a:endParaRPr>
          </a:p>
        </p:txBody>
      </p:sp>
      <p:cxnSp>
        <p:nvCxnSpPr>
          <p:cNvPr id="23" name="Straight Connector 22"/>
          <p:cNvCxnSpPr/>
          <p:nvPr/>
        </p:nvCxnSpPr>
        <p:spPr>
          <a:xfrm flipH="1" flipV="1">
            <a:off x="12496800" y="2354877"/>
            <a:ext cx="304800" cy="304800"/>
          </a:xfrm>
          <a:prstGeom prst="line">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12420600" y="4031277"/>
            <a:ext cx="133350" cy="376535"/>
          </a:xfrm>
          <a:prstGeom prst="line">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8839200" y="5867400"/>
            <a:ext cx="51816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Your results should show the same trend as the expected result but the specific values will differ.</a:t>
            </a:r>
            <a:endParaRPr lang="en-US" sz="2400" dirty="0">
              <a:solidFill>
                <a:schemeClr val="tx1"/>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630517380"/>
              </p:ext>
            </p:extLst>
          </p:nvPr>
        </p:nvGraphicFramePr>
        <p:xfrm>
          <a:off x="594360" y="6042204"/>
          <a:ext cx="1704246" cy="1349195"/>
        </p:xfrm>
        <a:graphic>
          <a:graphicData uri="http://schemas.openxmlformats.org/presentationml/2006/ole">
            <mc:AlternateContent xmlns:mc="http://schemas.openxmlformats.org/markup-compatibility/2006">
              <mc:Choice xmlns:v="urn:schemas-microsoft-com:vml" Requires="v">
                <p:oleObj spid="_x0000_s70670" name="Worksheet" showAsIcon="1" r:id="rId7" imgW="914400" imgH="723960" progId="Excel.Sheet.12">
                  <p:embed/>
                </p:oleObj>
              </mc:Choice>
              <mc:Fallback>
                <p:oleObj name="Worksheet" showAsIcon="1" r:id="rId7" imgW="914400" imgH="723960" progId="Excel.Sheet.12">
                  <p:embed/>
                  <p:pic>
                    <p:nvPicPr>
                      <p:cNvPr id="0" name=""/>
                      <p:cNvPicPr/>
                      <p:nvPr/>
                    </p:nvPicPr>
                    <p:blipFill>
                      <a:blip r:embed="rId8"/>
                      <a:stretch>
                        <a:fillRect/>
                      </a:stretch>
                    </p:blipFill>
                    <p:spPr>
                      <a:xfrm>
                        <a:off x="594360" y="6042204"/>
                        <a:ext cx="1704246" cy="1349195"/>
                      </a:xfrm>
                      <a:prstGeom prst="rect">
                        <a:avLst/>
                      </a:prstGeom>
                    </p:spPr>
                  </p:pic>
                </p:oleObj>
              </mc:Fallback>
            </mc:AlternateContent>
          </a:graphicData>
        </a:graphic>
      </p:graphicFrame>
      <p:sp>
        <p:nvSpPr>
          <p:cNvPr id="20" name="Rounded Rectangle 19"/>
          <p:cNvSpPr/>
          <p:nvPr/>
        </p:nvSpPr>
        <p:spPr>
          <a:xfrm>
            <a:off x="2810435" y="5957047"/>
            <a:ext cx="51816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Click here to access Excel Spreadsheet for data collection.</a:t>
            </a:r>
            <a:endParaRPr lang="en-US" sz="2400" dirty="0">
              <a:solidFill>
                <a:schemeClr val="tx1"/>
              </a:solidFill>
            </a:endParaRPr>
          </a:p>
        </p:txBody>
      </p:sp>
      <p:cxnSp>
        <p:nvCxnSpPr>
          <p:cNvPr id="6" name="Straight Arrow Connector 5"/>
          <p:cNvCxnSpPr>
            <a:stCxn id="20" idx="1"/>
          </p:cNvCxnSpPr>
          <p:nvPr/>
        </p:nvCxnSpPr>
        <p:spPr>
          <a:xfrm flipH="1" flipV="1">
            <a:off x="1790700" y="6477000"/>
            <a:ext cx="1019735" cy="89647"/>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207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16</a:t>
            </a:fld>
            <a:endParaRPr lang="en-US"/>
          </a:p>
        </p:txBody>
      </p:sp>
      <p:sp>
        <p:nvSpPr>
          <p:cNvPr id="4" name="Title 1"/>
          <p:cNvSpPr txBox="1">
            <a:spLocks/>
          </p:cNvSpPr>
          <p:nvPr/>
        </p:nvSpPr>
        <p:spPr>
          <a:xfrm>
            <a:off x="3124200" y="3224212"/>
            <a:ext cx="8458200" cy="814388"/>
          </a:xfrm>
          <a:prstGeom prst="rect">
            <a:avLst/>
          </a:prstGeom>
        </p:spPr>
        <p:txBody>
          <a:bodyPr/>
          <a:lst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algn="ctr" defTabSz="914400"/>
            <a:r>
              <a:rPr lang="en-US" sz="5400" kern="0" dirty="0" smtClean="0"/>
              <a:t>Thanks for your time!</a:t>
            </a:r>
            <a:endParaRPr lang="en-US" sz="5400" kern="0" dirty="0"/>
          </a:p>
        </p:txBody>
      </p:sp>
    </p:spTree>
    <p:extLst>
      <p:ext uri="{BB962C8B-B14F-4D97-AF65-F5344CB8AC3E}">
        <p14:creationId xmlns:p14="http://schemas.microsoft.com/office/powerpoint/2010/main" val="36788152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ED430B41-3034-4777-B6DE-71856D985697}" type="slidenum">
              <a:rPr lang="en-US" smtClean="0"/>
              <a:pPr>
                <a:defRPr/>
              </a:pPr>
              <a:t>17</a:t>
            </a:fld>
            <a:endParaRPr lang="en-US"/>
          </a:p>
        </p:txBody>
      </p:sp>
      <p:pic>
        <p:nvPicPr>
          <p:cNvPr id="122882" name="Picture 2" descr="W:\SAR PLABS\4601 - Low Power SAR ADC System Design\Camtasia Source Files - 4601\TILogo_Copyright_HD_2017_Black_Text_Red_Sta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028700"/>
            <a:ext cx="18288000" cy="1028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167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Required/Recommended Equipment</a:t>
            </a:r>
          </a:p>
        </p:txBody>
      </p:sp>
      <p:sp>
        <p:nvSpPr>
          <p:cNvPr id="5" name="Content Placeholder 4"/>
          <p:cNvSpPr>
            <a:spLocks noGrp="1"/>
          </p:cNvSpPr>
          <p:nvPr>
            <p:ph idx="1"/>
          </p:nvPr>
        </p:nvSpPr>
        <p:spPr/>
        <p:txBody>
          <a:bodyPr/>
          <a:lstStyle/>
          <a:p>
            <a:r>
              <a:rPr lang="en-US" sz="2400" dirty="0" smtClean="0"/>
              <a:t>Calculation</a:t>
            </a:r>
          </a:p>
          <a:p>
            <a:pPr lvl="1"/>
            <a:r>
              <a:rPr lang="en-US" sz="2400" dirty="0" smtClean="0"/>
              <a:t>Simple calculation using OPA320 and OPA316 Data Sheet</a:t>
            </a:r>
          </a:p>
          <a:p>
            <a:r>
              <a:rPr lang="en-US" sz="2400" dirty="0" smtClean="0"/>
              <a:t>Simulation</a:t>
            </a:r>
            <a:endParaRPr lang="en-US" sz="2400" dirty="0"/>
          </a:p>
          <a:p>
            <a:pPr lvl="1"/>
            <a:r>
              <a:rPr lang="en-US" sz="2400" dirty="0" smtClean="0"/>
              <a:t>No simulation in this experiment.</a:t>
            </a:r>
            <a:endParaRPr lang="en-US" sz="2400" dirty="0"/>
          </a:p>
          <a:p>
            <a:r>
              <a:rPr lang="en-US" sz="2400" dirty="0" smtClean="0"/>
              <a:t>Measurement</a:t>
            </a:r>
          </a:p>
          <a:p>
            <a:pPr lvl="1"/>
            <a:r>
              <a:rPr lang="en-US" sz="2100" dirty="0" smtClean="0"/>
              <a:t>PLABS-SAR-EVM-PDK</a:t>
            </a:r>
            <a:endParaRPr lang="en-US" sz="2100" dirty="0"/>
          </a:p>
          <a:p>
            <a:pPr lvl="1"/>
            <a:r>
              <a:rPr lang="en-US" sz="2400" dirty="0">
                <a:hlinkClick r:id="rId3"/>
              </a:rPr>
              <a:t>http://</a:t>
            </a:r>
            <a:r>
              <a:rPr lang="en-US" sz="2400" dirty="0" smtClean="0">
                <a:hlinkClick r:id="rId3"/>
              </a:rPr>
              <a:t>www.ti.com/tool/plabs-sar-evm-pdk</a:t>
            </a:r>
            <a:endParaRPr lang="en-US" sz="2400" dirty="0" smtClean="0"/>
          </a:p>
          <a:p>
            <a:pPr lvl="1"/>
            <a:r>
              <a:rPr lang="en-US" sz="2400" dirty="0" smtClean="0"/>
              <a:t>Download EVM software and purchase EVM</a:t>
            </a:r>
            <a:endParaRPr lang="en-US" sz="2400"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2</a:t>
            </a:fld>
            <a:endParaRPr lang="en-US"/>
          </a:p>
        </p:txBody>
      </p:sp>
    </p:spTree>
    <p:extLst>
      <p:ext uri="{BB962C8B-B14F-4D97-AF65-F5344CB8AC3E}">
        <p14:creationId xmlns:p14="http://schemas.microsoft.com/office/powerpoint/2010/main" val="3131024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71461"/>
            <a:ext cx="14325600" cy="977266"/>
          </a:xfrm>
        </p:spPr>
        <p:txBody>
          <a:bodyPr/>
          <a:lstStyle/>
          <a:p>
            <a:r>
              <a:rPr lang="en-US" sz="4400" dirty="0" smtClean="0"/>
              <a:t>Op Amp with and without input Crossover distortion </a:t>
            </a:r>
            <a:endParaRPr lang="en-US" sz="44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12484176"/>
              </p:ext>
            </p:extLst>
          </p:nvPr>
        </p:nvGraphicFramePr>
        <p:xfrm>
          <a:off x="7391400" y="1676400"/>
          <a:ext cx="7053792" cy="1651000"/>
        </p:xfrm>
        <a:graphic>
          <a:graphicData uri="http://schemas.openxmlformats.org/drawingml/2006/table">
            <a:tbl>
              <a:tblPr firstRow="1" bandRow="1">
                <a:tableStyleId>{21E4AEA4-8DFA-4A89-87EB-49C32662AFE0}</a:tableStyleId>
              </a:tblPr>
              <a:tblGrid>
                <a:gridCol w="844627"/>
                <a:gridCol w="2812972"/>
                <a:gridCol w="914400"/>
                <a:gridCol w="792541"/>
                <a:gridCol w="1013551"/>
                <a:gridCol w="675701"/>
              </a:tblGrid>
              <a:tr h="0">
                <a:tc gridSpan="2">
                  <a:txBody>
                    <a:bodyPr/>
                    <a:lstStyle/>
                    <a:p>
                      <a:r>
                        <a:rPr lang="en-US" sz="1400" dirty="0" smtClean="0">
                          <a:solidFill>
                            <a:schemeClr val="tx1"/>
                          </a:solidFill>
                        </a:rPr>
                        <a:t>PARAMETER:</a:t>
                      </a:r>
                      <a:r>
                        <a:rPr lang="en-US" sz="1400" baseline="0" dirty="0" smtClean="0">
                          <a:solidFill>
                            <a:schemeClr val="tx1"/>
                          </a:solidFill>
                        </a:rPr>
                        <a:t> </a:t>
                      </a:r>
                    </a:p>
                    <a:p>
                      <a:r>
                        <a:rPr lang="en-US" sz="1400" dirty="0" smtClean="0">
                          <a:solidFill>
                            <a:srgbClr val="FF0000"/>
                          </a:solidFill>
                        </a:rPr>
                        <a:t>OPA316 –</a:t>
                      </a:r>
                      <a:r>
                        <a:rPr lang="en-US" sz="1400" baseline="0" dirty="0" smtClean="0">
                          <a:solidFill>
                            <a:srgbClr val="FF0000"/>
                          </a:solidFill>
                        </a:rPr>
                        <a:t> Has Crossover </a:t>
                      </a:r>
                      <a:endParaRPr lang="en-US" sz="1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rPr>
                        <a:t>MIN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rPr>
                        <a:t>TYP</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rPr>
                        <a:t>MAX</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rPr>
                        <a:t>UNIT</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00" dirty="0" smtClean="0">
                          <a:solidFill>
                            <a:schemeClr val="tx1"/>
                          </a:solidFill>
                        </a:rPr>
                        <a:t>V</a:t>
                      </a:r>
                      <a:r>
                        <a:rPr lang="en-US" sz="1400" baseline="-25000" dirty="0" smtClean="0">
                          <a:solidFill>
                            <a:schemeClr val="tx1"/>
                          </a:solidFill>
                        </a:rPr>
                        <a:t>CM</a:t>
                      </a:r>
                      <a:r>
                        <a:rPr lang="en-US" sz="1400" dirty="0" smtClean="0">
                          <a:solidFill>
                            <a:schemeClr val="tx1"/>
                          </a:solidFill>
                        </a:rPr>
                        <a:t> </a:t>
                      </a: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1400" dirty="0" smtClean="0"/>
                        <a:t>Common Mode Voltage</a:t>
                      </a:r>
                      <a:endParaRPr lang="en-US" sz="1400"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t>(V-)-0.2</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(V+)+0.2</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V</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en-US" sz="1400" dirty="0" smtClean="0">
                          <a:solidFill>
                            <a:schemeClr val="tx1"/>
                          </a:solidFill>
                        </a:rPr>
                        <a:t>CMRR</a:t>
                      </a: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1400" dirty="0" smtClean="0"/>
                        <a:t>(V-)-0.2 </a:t>
                      </a:r>
                      <a:r>
                        <a:rPr lang="en-US" sz="1400" baseline="0" dirty="0" smtClean="0"/>
                        <a:t>&lt; </a:t>
                      </a:r>
                      <a:r>
                        <a:rPr lang="en-US" sz="1400" baseline="0" dirty="0" err="1" smtClean="0"/>
                        <a:t>Vcm</a:t>
                      </a:r>
                      <a:r>
                        <a:rPr lang="en-US" sz="1400" baseline="0" dirty="0" smtClean="0"/>
                        <a:t> &lt; (V+)-1.4V</a:t>
                      </a:r>
                      <a:endParaRPr lang="en-US" sz="1400" dirty="0" smtClean="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b="0" dirty="0" smtClean="0"/>
                        <a:t>76</a:t>
                      </a:r>
                      <a:endParaRPr lang="en-US" sz="14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b="0" dirty="0" smtClean="0"/>
                        <a:t>90</a:t>
                      </a:r>
                      <a:endParaRPr lang="en-US" sz="14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dB</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1400" dirty="0" smtClean="0"/>
                        <a:t>(V-)-0.2 </a:t>
                      </a:r>
                      <a:r>
                        <a:rPr lang="en-US" sz="1400" baseline="0" dirty="0" smtClean="0"/>
                        <a:t>&lt; </a:t>
                      </a:r>
                      <a:r>
                        <a:rPr lang="en-US" sz="1400" baseline="0" dirty="0" err="1" smtClean="0"/>
                        <a:t>Vcm</a:t>
                      </a:r>
                      <a:r>
                        <a:rPr lang="en-US" sz="1400" baseline="0" dirty="0" smtClean="0"/>
                        <a:t> &lt; (V+)+0.2V</a:t>
                      </a:r>
                      <a:endParaRPr lang="en-US" sz="1400" dirty="0" smtClean="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t>65</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b="0" dirty="0" smtClean="0"/>
                        <a:t>80</a:t>
                      </a:r>
                      <a:endParaRPr lang="en-US" sz="14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997693143"/>
              </p:ext>
            </p:extLst>
          </p:nvPr>
        </p:nvGraphicFramePr>
        <p:xfrm>
          <a:off x="7391400" y="5105400"/>
          <a:ext cx="7053792" cy="1346200"/>
        </p:xfrm>
        <a:graphic>
          <a:graphicData uri="http://schemas.openxmlformats.org/drawingml/2006/table">
            <a:tbl>
              <a:tblPr firstRow="1" bandRow="1">
                <a:tableStyleId>{21E4AEA4-8DFA-4A89-87EB-49C32662AFE0}</a:tableStyleId>
              </a:tblPr>
              <a:tblGrid>
                <a:gridCol w="844627"/>
                <a:gridCol w="2812972"/>
                <a:gridCol w="914400"/>
                <a:gridCol w="792541"/>
                <a:gridCol w="1013551"/>
                <a:gridCol w="675701"/>
              </a:tblGrid>
              <a:tr h="0">
                <a:tc gridSpan="2">
                  <a:txBody>
                    <a:bodyPr/>
                    <a:lstStyle/>
                    <a:p>
                      <a:r>
                        <a:rPr lang="en-US" sz="1400" dirty="0" smtClean="0">
                          <a:solidFill>
                            <a:schemeClr val="tx1"/>
                          </a:solidFill>
                        </a:rPr>
                        <a:t>PARAMETER:</a:t>
                      </a:r>
                      <a:r>
                        <a:rPr lang="en-US" sz="1400" baseline="0" dirty="0" smtClean="0">
                          <a:solidFill>
                            <a:schemeClr val="tx1"/>
                          </a:solidFill>
                        </a:rPr>
                        <a:t> </a:t>
                      </a:r>
                    </a:p>
                    <a:p>
                      <a:r>
                        <a:rPr lang="en-US" sz="1400" dirty="0" smtClean="0">
                          <a:solidFill>
                            <a:srgbClr val="FF0000"/>
                          </a:solidFill>
                        </a:rPr>
                        <a:t>OPA320 –</a:t>
                      </a:r>
                      <a:r>
                        <a:rPr lang="en-US" sz="1400" baseline="0" dirty="0" smtClean="0">
                          <a:solidFill>
                            <a:srgbClr val="FF0000"/>
                          </a:solidFill>
                        </a:rPr>
                        <a:t> No Crossover </a:t>
                      </a:r>
                      <a:endParaRPr lang="en-US" sz="1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rPr>
                        <a:t>MIN</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rPr>
                        <a:t>TYP</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rPr>
                        <a:t>MAX</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solidFill>
                            <a:schemeClr val="tx1"/>
                          </a:solidFill>
                        </a:rPr>
                        <a:t>UNIT</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00" dirty="0" smtClean="0">
                          <a:solidFill>
                            <a:schemeClr val="tx1"/>
                          </a:solidFill>
                        </a:rPr>
                        <a:t>V</a:t>
                      </a:r>
                      <a:r>
                        <a:rPr lang="en-US" sz="1400" baseline="-25000" dirty="0" smtClean="0">
                          <a:solidFill>
                            <a:schemeClr val="tx1"/>
                          </a:solidFill>
                        </a:rPr>
                        <a:t>CM</a:t>
                      </a:r>
                      <a:r>
                        <a:rPr lang="en-US" sz="1400" dirty="0" smtClean="0">
                          <a:solidFill>
                            <a:schemeClr val="tx1"/>
                          </a:solidFill>
                        </a:rPr>
                        <a:t> </a:t>
                      </a: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1400" dirty="0" smtClean="0"/>
                        <a:t>Common Mode Voltage</a:t>
                      </a:r>
                      <a:endParaRPr lang="en-US" sz="1400"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t>(V-)-0.1</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(V+)+0.1</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V</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en-US" sz="1400" dirty="0" smtClean="0">
                          <a:solidFill>
                            <a:schemeClr val="tx1"/>
                          </a:solidFill>
                        </a:rPr>
                        <a:t>CMRR</a:t>
                      </a: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1400" dirty="0" smtClean="0"/>
                        <a:t>(V-)-0.1 </a:t>
                      </a:r>
                      <a:r>
                        <a:rPr lang="en-US" sz="1400" baseline="0" dirty="0" smtClean="0"/>
                        <a:t>&lt; </a:t>
                      </a:r>
                      <a:r>
                        <a:rPr lang="en-US" sz="1400" baseline="0" dirty="0" err="1" smtClean="0"/>
                        <a:t>Vcm</a:t>
                      </a:r>
                      <a:r>
                        <a:rPr lang="en-US" sz="1400" baseline="0" dirty="0" smtClean="0"/>
                        <a:t> &lt; (V+)+0.1V</a:t>
                      </a:r>
                      <a:endParaRPr lang="en-US" sz="1400" dirty="0" smtClean="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b="0" dirty="0" smtClean="0"/>
                        <a:t>100</a:t>
                      </a:r>
                      <a:endParaRPr lang="en-US" sz="14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b="0" dirty="0" smtClean="0"/>
                        <a:t>114</a:t>
                      </a:r>
                      <a:endParaRPr lang="en-US" sz="14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smtClean="0"/>
                        <a:t>dB</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960442518"/>
              </p:ext>
            </p:extLst>
          </p:nvPr>
        </p:nvGraphicFramePr>
        <p:xfrm>
          <a:off x="685800" y="4572000"/>
          <a:ext cx="6073775" cy="2217737"/>
        </p:xfrm>
        <a:graphic>
          <a:graphicData uri="http://schemas.openxmlformats.org/presentationml/2006/ole">
            <mc:AlternateContent xmlns:mc="http://schemas.openxmlformats.org/markup-compatibility/2006">
              <mc:Choice xmlns:v="urn:schemas-microsoft-com:vml" Requires="v">
                <p:oleObj spid="_x0000_s62786" name="Visio" r:id="rId5" imgW="6080801" imgH="2217456" progId="Visio.Drawing.15">
                  <p:embed/>
                </p:oleObj>
              </mc:Choice>
              <mc:Fallback>
                <p:oleObj name="Visio" r:id="rId5" imgW="6080801" imgH="2217456" progId="Visio.Drawing.15">
                  <p:embed/>
                  <p:pic>
                    <p:nvPicPr>
                      <p:cNvPr id="0" name=""/>
                      <p:cNvPicPr/>
                      <p:nvPr/>
                    </p:nvPicPr>
                    <p:blipFill>
                      <a:blip r:embed="rId6"/>
                      <a:stretch>
                        <a:fillRect/>
                      </a:stretch>
                    </p:blipFill>
                    <p:spPr>
                      <a:xfrm>
                        <a:off x="685800" y="4572000"/>
                        <a:ext cx="6073775" cy="2217737"/>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348686045"/>
              </p:ext>
            </p:extLst>
          </p:nvPr>
        </p:nvGraphicFramePr>
        <p:xfrm>
          <a:off x="609600" y="1371600"/>
          <a:ext cx="6073775" cy="2217737"/>
        </p:xfrm>
        <a:graphic>
          <a:graphicData uri="http://schemas.openxmlformats.org/presentationml/2006/ole">
            <mc:AlternateContent xmlns:mc="http://schemas.openxmlformats.org/markup-compatibility/2006">
              <mc:Choice xmlns:v="urn:schemas-microsoft-com:vml" Requires="v">
                <p:oleObj spid="_x0000_s62787" name="Visio" r:id="rId8" imgW="6080801" imgH="2217456" progId="Visio.Drawing.15">
                  <p:embed/>
                </p:oleObj>
              </mc:Choice>
              <mc:Fallback>
                <p:oleObj name="Visio" r:id="rId8" imgW="6080801" imgH="2217456" progId="Visio.Drawing.15">
                  <p:embed/>
                  <p:pic>
                    <p:nvPicPr>
                      <p:cNvPr id="0" name=""/>
                      <p:cNvPicPr/>
                      <p:nvPr/>
                    </p:nvPicPr>
                    <p:blipFill>
                      <a:blip r:embed="rId9"/>
                      <a:stretch>
                        <a:fillRect/>
                      </a:stretch>
                    </p:blipFill>
                    <p:spPr>
                      <a:xfrm>
                        <a:off x="609600" y="1371600"/>
                        <a:ext cx="6073775" cy="2217737"/>
                      </a:xfrm>
                      <a:prstGeom prst="rect">
                        <a:avLst/>
                      </a:prstGeom>
                    </p:spPr>
                  </p:pic>
                </p:oleObj>
              </mc:Fallback>
            </mc:AlternateContent>
          </a:graphicData>
        </a:graphic>
      </p:graphicFrame>
      <p:sp>
        <p:nvSpPr>
          <p:cNvPr id="12" name="Rounded Rectangle 11"/>
          <p:cNvSpPr/>
          <p:nvPr/>
        </p:nvSpPr>
        <p:spPr>
          <a:xfrm>
            <a:off x="6400800" y="3390900"/>
            <a:ext cx="4724400" cy="1600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Much better CMRR 1.4V below positive rail.  For 5.2V supply, crossover happens at 3.8V (5.2V – 1.4V = 3.8V)</a:t>
            </a:r>
            <a:endParaRPr lang="en-US" sz="2400" dirty="0">
              <a:solidFill>
                <a:schemeClr val="tx1"/>
              </a:solidFill>
            </a:endParaRPr>
          </a:p>
        </p:txBody>
      </p:sp>
      <p:cxnSp>
        <p:nvCxnSpPr>
          <p:cNvPr id="13" name="Straight Arrow Connector 12"/>
          <p:cNvCxnSpPr/>
          <p:nvPr/>
        </p:nvCxnSpPr>
        <p:spPr>
          <a:xfrm flipV="1">
            <a:off x="11125200" y="2872740"/>
            <a:ext cx="800100" cy="13182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6172200" y="6705600"/>
            <a:ext cx="456438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Much better CMRR across entire common mode range.</a:t>
            </a:r>
            <a:endParaRPr lang="en-US" sz="2400" dirty="0">
              <a:solidFill>
                <a:schemeClr val="tx1"/>
              </a:solidFill>
            </a:endParaRPr>
          </a:p>
        </p:txBody>
      </p:sp>
      <p:cxnSp>
        <p:nvCxnSpPr>
          <p:cNvPr id="18" name="Straight Arrow Connector 17"/>
          <p:cNvCxnSpPr>
            <a:stCxn id="17" idx="3"/>
          </p:cNvCxnSpPr>
          <p:nvPr/>
        </p:nvCxnSpPr>
        <p:spPr>
          <a:xfrm flipV="1">
            <a:off x="10736580" y="6248400"/>
            <a:ext cx="495300" cy="1066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01216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 the hardware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4</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654764868"/>
              </p:ext>
            </p:extLst>
          </p:nvPr>
        </p:nvGraphicFramePr>
        <p:xfrm>
          <a:off x="796925" y="1069975"/>
          <a:ext cx="13038138" cy="6088063"/>
        </p:xfrm>
        <a:graphic>
          <a:graphicData uri="http://schemas.openxmlformats.org/presentationml/2006/ole">
            <mc:AlternateContent xmlns:mc="http://schemas.openxmlformats.org/markup-compatibility/2006">
              <mc:Choice xmlns:v="urn:schemas-microsoft-com:vml" Requires="v">
                <p:oleObj spid="_x0000_s63645" name="Visio" r:id="rId5" imgW="13060603" imgH="6088392" progId="Visio.Drawing.15">
                  <p:embed/>
                </p:oleObj>
              </mc:Choice>
              <mc:Fallback>
                <p:oleObj name="Visio" r:id="rId5" imgW="13060603" imgH="6088392" progId="Visio.Drawing.15">
                  <p:embed/>
                  <p:pic>
                    <p:nvPicPr>
                      <p:cNvPr id="0" name=""/>
                      <p:cNvPicPr/>
                      <p:nvPr/>
                    </p:nvPicPr>
                    <p:blipFill>
                      <a:blip r:embed="rId6"/>
                      <a:stretch>
                        <a:fillRect/>
                      </a:stretch>
                    </p:blipFill>
                    <p:spPr>
                      <a:xfrm>
                        <a:off x="796925" y="1069975"/>
                        <a:ext cx="13038138" cy="6088063"/>
                      </a:xfrm>
                      <a:prstGeom prst="rect">
                        <a:avLst/>
                      </a:prstGeom>
                    </p:spPr>
                  </p:pic>
                </p:oleObj>
              </mc:Fallback>
            </mc:AlternateContent>
          </a:graphicData>
        </a:graphic>
      </p:graphicFrame>
    </p:spTree>
    <p:extLst>
      <p:ext uri="{BB962C8B-B14F-4D97-AF65-F5344CB8AC3E}">
        <p14:creationId xmlns:p14="http://schemas.microsoft.com/office/powerpoint/2010/main" val="266550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9495" y="914400"/>
            <a:ext cx="9176105" cy="6447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t>Start &amp; Setup </a:t>
            </a:r>
            <a:r>
              <a:rPr lang="en-US" dirty="0" smtClean="0"/>
              <a:t>the PLABS-SAR EVM Software</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5</a:t>
            </a:fld>
            <a:endParaRPr lang="en-US"/>
          </a:p>
        </p:txBody>
      </p:sp>
      <p:pic>
        <p:nvPicPr>
          <p:cNvPr id="6451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60750" t="34349" r="29897" b="40787"/>
          <a:stretch/>
        </p:blipFill>
        <p:spPr bwMode="auto">
          <a:xfrm>
            <a:off x="471668" y="1219200"/>
            <a:ext cx="3723376" cy="2783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0" name="Group 29"/>
          <p:cNvGrpSpPr/>
          <p:nvPr/>
        </p:nvGrpSpPr>
        <p:grpSpPr>
          <a:xfrm>
            <a:off x="3505200" y="5334000"/>
            <a:ext cx="3030456" cy="2057400"/>
            <a:chOff x="3505200" y="5334000"/>
            <a:chExt cx="3030456" cy="2057400"/>
          </a:xfrm>
        </p:grpSpPr>
        <p:sp>
          <p:nvSpPr>
            <p:cNvPr id="5" name="Rounded Rectangle 4"/>
            <p:cNvSpPr/>
            <p:nvPr/>
          </p:nvSpPr>
          <p:spPr>
            <a:xfrm>
              <a:off x="3505200" y="6019800"/>
              <a:ext cx="3030456" cy="13716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3. Set the sampling rate to 500ksps</a:t>
              </a:r>
              <a:endParaRPr lang="en-US" sz="2400" dirty="0">
                <a:solidFill>
                  <a:schemeClr val="tx1"/>
                </a:solidFill>
              </a:endParaRPr>
            </a:p>
          </p:txBody>
        </p:sp>
        <p:cxnSp>
          <p:nvCxnSpPr>
            <p:cNvPr id="7" name="Straight Arrow Connector 6"/>
            <p:cNvCxnSpPr/>
            <p:nvPr/>
          </p:nvCxnSpPr>
          <p:spPr>
            <a:xfrm flipV="1">
              <a:off x="5202156" y="5334000"/>
              <a:ext cx="342900" cy="685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161656" y="4572000"/>
            <a:ext cx="4343400" cy="1270804"/>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 Select “</a:t>
            </a:r>
            <a:r>
              <a:rPr lang="en-US" sz="2400" dirty="0" err="1" smtClean="0">
                <a:solidFill>
                  <a:schemeClr val="tx1"/>
                </a:solidFill>
              </a:rPr>
              <a:t>Plabs</a:t>
            </a:r>
            <a:r>
              <a:rPr lang="en-US" sz="2400" dirty="0" smtClean="0">
                <a:solidFill>
                  <a:schemeClr val="tx1"/>
                </a:solidFill>
              </a:rPr>
              <a:t>-SAR-EVM” from “start&gt;All Programs”</a:t>
            </a:r>
            <a:endParaRPr lang="en-US" sz="2400" dirty="0">
              <a:solidFill>
                <a:schemeClr val="tx1"/>
              </a:solidFill>
            </a:endParaRPr>
          </a:p>
        </p:txBody>
      </p:sp>
      <p:cxnSp>
        <p:nvCxnSpPr>
          <p:cNvPr id="12" name="Straight Arrow Connector 11"/>
          <p:cNvCxnSpPr/>
          <p:nvPr/>
        </p:nvCxnSpPr>
        <p:spPr>
          <a:xfrm flipV="1">
            <a:off x="2286000" y="4038600"/>
            <a:ext cx="0"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11277600" y="4724400"/>
            <a:ext cx="2971800" cy="2209800"/>
            <a:chOff x="11277600" y="4724400"/>
            <a:chExt cx="2971800" cy="2209800"/>
          </a:xfrm>
        </p:grpSpPr>
        <p:sp>
          <p:nvSpPr>
            <p:cNvPr id="19" name="Rounded Rectangle 18"/>
            <p:cNvSpPr/>
            <p:nvPr/>
          </p:nvSpPr>
          <p:spPr>
            <a:xfrm>
              <a:off x="11277600" y="4724400"/>
              <a:ext cx="2971800" cy="13716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4. Press here to expand PSI controls</a:t>
              </a:r>
              <a:endParaRPr lang="en-US" sz="2400" dirty="0">
                <a:solidFill>
                  <a:schemeClr val="tx1"/>
                </a:solidFill>
              </a:endParaRPr>
            </a:p>
          </p:txBody>
        </p:sp>
        <p:cxnSp>
          <p:nvCxnSpPr>
            <p:cNvPr id="20" name="Straight Arrow Connector 19"/>
            <p:cNvCxnSpPr>
              <a:stCxn id="19" idx="2"/>
            </p:cNvCxnSpPr>
            <p:nvPr/>
          </p:nvCxnSpPr>
          <p:spPr>
            <a:xfrm>
              <a:off x="12763500" y="6096000"/>
              <a:ext cx="1257300" cy="838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7010400" y="5842323"/>
            <a:ext cx="4038600" cy="1701478"/>
            <a:chOff x="7010400" y="5842323"/>
            <a:chExt cx="4038600" cy="1701478"/>
          </a:xfrm>
        </p:grpSpPr>
        <p:sp>
          <p:nvSpPr>
            <p:cNvPr id="22" name="Rounded Rectangle 21"/>
            <p:cNvSpPr/>
            <p:nvPr/>
          </p:nvSpPr>
          <p:spPr>
            <a:xfrm>
              <a:off x="7010400" y="5842323"/>
              <a:ext cx="2971800" cy="1701478"/>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2. If the EVM is operating correctly, “HW Connected” will be displayed.  </a:t>
              </a:r>
              <a:endParaRPr lang="en-US" sz="2400" dirty="0">
                <a:solidFill>
                  <a:schemeClr val="tx1"/>
                </a:solidFill>
              </a:endParaRPr>
            </a:p>
          </p:txBody>
        </p:sp>
        <p:cxnSp>
          <p:nvCxnSpPr>
            <p:cNvPr id="23" name="Straight Arrow Connector 22"/>
            <p:cNvCxnSpPr>
              <a:stCxn id="22" idx="3"/>
            </p:cNvCxnSpPr>
            <p:nvPr/>
          </p:nvCxnSpPr>
          <p:spPr>
            <a:xfrm>
              <a:off x="9982200" y="6693062"/>
              <a:ext cx="1066800" cy="61829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66325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ct 18"/>
          <p:cNvGraphicFramePr>
            <a:graphicFrameLocks noChangeAspect="1"/>
          </p:cNvGraphicFramePr>
          <p:nvPr>
            <p:extLst>
              <p:ext uri="{D42A27DB-BD31-4B8C-83A1-F6EECF244321}">
                <p14:modId xmlns:p14="http://schemas.microsoft.com/office/powerpoint/2010/main" val="4267593633"/>
              </p:ext>
            </p:extLst>
          </p:nvPr>
        </p:nvGraphicFramePr>
        <p:xfrm>
          <a:off x="990600" y="1150937"/>
          <a:ext cx="12747625" cy="6088063"/>
        </p:xfrm>
        <a:graphic>
          <a:graphicData uri="http://schemas.openxmlformats.org/presentationml/2006/ole">
            <mc:AlternateContent xmlns:mc="http://schemas.openxmlformats.org/markup-compatibility/2006">
              <mc:Choice xmlns:v="urn:schemas-microsoft-com:vml" Requires="v">
                <p:oleObj spid="_x0000_s69761" name="Visio" r:id="rId5" imgW="12748330" imgH="6088392" progId="Visio.Drawing.15">
                  <p:embed/>
                </p:oleObj>
              </mc:Choice>
              <mc:Fallback>
                <p:oleObj name="Visio" r:id="rId5" imgW="12748330" imgH="6088392" progId="Visio.Drawing.15">
                  <p:embed/>
                  <p:pic>
                    <p:nvPicPr>
                      <p:cNvPr id="0" name=""/>
                      <p:cNvPicPr/>
                      <p:nvPr/>
                    </p:nvPicPr>
                    <p:blipFill>
                      <a:blip r:embed="rId6"/>
                      <a:stretch>
                        <a:fillRect/>
                      </a:stretch>
                    </p:blipFill>
                    <p:spPr>
                      <a:xfrm>
                        <a:off x="990600" y="1150937"/>
                        <a:ext cx="12747625" cy="6088063"/>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smtClean="0"/>
              <a:t>Power-on LEDs illuminate</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6</a:t>
            </a:fld>
            <a:endParaRPr lang="en-US"/>
          </a:p>
        </p:txBody>
      </p:sp>
      <p:grpSp>
        <p:nvGrpSpPr>
          <p:cNvPr id="43" name="Group 42"/>
          <p:cNvGrpSpPr/>
          <p:nvPr/>
        </p:nvGrpSpPr>
        <p:grpSpPr>
          <a:xfrm>
            <a:off x="8871122" y="1752600"/>
            <a:ext cx="2826608" cy="1837553"/>
            <a:chOff x="8871122" y="1752600"/>
            <a:chExt cx="2826608" cy="1837553"/>
          </a:xfrm>
        </p:grpSpPr>
        <p:sp>
          <p:nvSpPr>
            <p:cNvPr id="9" name="Rounded Rectangle 8"/>
            <p:cNvSpPr/>
            <p:nvPr/>
          </p:nvSpPr>
          <p:spPr>
            <a:xfrm>
              <a:off x="8871122" y="1752600"/>
              <a:ext cx="2826608" cy="1111078"/>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8. Power on LED illuminate.</a:t>
              </a:r>
              <a:endParaRPr lang="en-US" sz="2400" dirty="0">
                <a:solidFill>
                  <a:schemeClr val="tx1"/>
                </a:solidFill>
              </a:endParaRPr>
            </a:p>
          </p:txBody>
        </p:sp>
        <p:cxnSp>
          <p:nvCxnSpPr>
            <p:cNvPr id="10" name="Straight Arrow Connector 9"/>
            <p:cNvCxnSpPr/>
            <p:nvPr/>
          </p:nvCxnSpPr>
          <p:spPr>
            <a:xfrm flipH="1">
              <a:off x="9335530" y="2863677"/>
              <a:ext cx="876300" cy="72081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8871122" y="2854411"/>
              <a:ext cx="1309816" cy="73574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2"/>
            </p:cNvCxnSpPr>
            <p:nvPr/>
          </p:nvCxnSpPr>
          <p:spPr>
            <a:xfrm flipH="1">
              <a:off x="9773680" y="2863678"/>
              <a:ext cx="510746" cy="72081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10896600" y="4419600"/>
            <a:ext cx="1981200" cy="1828800"/>
            <a:chOff x="10896600" y="4419600"/>
            <a:chExt cx="1981200" cy="1828800"/>
          </a:xfrm>
        </p:grpSpPr>
        <p:sp>
          <p:nvSpPr>
            <p:cNvPr id="20" name="Rounded Rectangle 19"/>
            <p:cNvSpPr/>
            <p:nvPr/>
          </p:nvSpPr>
          <p:spPr>
            <a:xfrm>
              <a:off x="10896600" y="5257800"/>
              <a:ext cx="1981200" cy="9906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5. Blinking LEDs</a:t>
              </a:r>
              <a:endParaRPr lang="en-US" sz="2400" dirty="0">
                <a:solidFill>
                  <a:schemeClr val="tx1"/>
                </a:solidFill>
              </a:endParaRPr>
            </a:p>
          </p:txBody>
        </p:sp>
        <p:cxnSp>
          <p:nvCxnSpPr>
            <p:cNvPr id="21" name="Straight Arrow Connector 20"/>
            <p:cNvCxnSpPr/>
            <p:nvPr/>
          </p:nvCxnSpPr>
          <p:spPr>
            <a:xfrm flipV="1">
              <a:off x="11922760" y="4419600"/>
              <a:ext cx="0" cy="838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12115800" y="2971800"/>
            <a:ext cx="2184056" cy="990600"/>
            <a:chOff x="12115800" y="2971800"/>
            <a:chExt cx="2184056" cy="990600"/>
          </a:xfrm>
        </p:grpSpPr>
        <p:sp>
          <p:nvSpPr>
            <p:cNvPr id="25" name="Rounded Rectangle 24"/>
            <p:cNvSpPr/>
            <p:nvPr/>
          </p:nvSpPr>
          <p:spPr>
            <a:xfrm>
              <a:off x="12547256" y="2971800"/>
              <a:ext cx="1752600" cy="9906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6. Solid LED</a:t>
              </a:r>
              <a:endParaRPr lang="en-US" sz="2400" dirty="0">
                <a:solidFill>
                  <a:schemeClr val="tx1"/>
                </a:solidFill>
              </a:endParaRPr>
            </a:p>
          </p:txBody>
        </p:sp>
        <p:cxnSp>
          <p:nvCxnSpPr>
            <p:cNvPr id="26" name="Straight Arrow Connector 25"/>
            <p:cNvCxnSpPr>
              <a:stCxn id="25" idx="1"/>
            </p:cNvCxnSpPr>
            <p:nvPr/>
          </p:nvCxnSpPr>
          <p:spPr>
            <a:xfrm flipH="1">
              <a:off x="12115800" y="3467100"/>
              <a:ext cx="431456" cy="4953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2590800" y="1031789"/>
            <a:ext cx="1752600" cy="1330411"/>
            <a:chOff x="2590800" y="1031789"/>
            <a:chExt cx="1752600" cy="1330411"/>
          </a:xfrm>
        </p:grpSpPr>
        <p:sp>
          <p:nvSpPr>
            <p:cNvPr id="35" name="Rounded Rectangle 34"/>
            <p:cNvSpPr/>
            <p:nvPr/>
          </p:nvSpPr>
          <p:spPr>
            <a:xfrm>
              <a:off x="2590800" y="1031789"/>
              <a:ext cx="1752600" cy="9906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7. Solid LED</a:t>
              </a:r>
              <a:endParaRPr lang="en-US" sz="2400" dirty="0">
                <a:solidFill>
                  <a:schemeClr val="tx1"/>
                </a:solidFill>
              </a:endParaRPr>
            </a:p>
          </p:txBody>
        </p:sp>
        <p:cxnSp>
          <p:nvCxnSpPr>
            <p:cNvPr id="36" name="Straight Arrow Connector 35"/>
            <p:cNvCxnSpPr/>
            <p:nvPr/>
          </p:nvCxnSpPr>
          <p:spPr>
            <a:xfrm>
              <a:off x="3479456" y="2022389"/>
              <a:ext cx="0" cy="33981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1842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257050"/>
            <a:ext cx="8839200" cy="6210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70840" y="171461"/>
            <a:ext cx="14030960" cy="977266"/>
          </a:xfrm>
        </p:spPr>
        <p:txBody>
          <a:bodyPr/>
          <a:lstStyle/>
          <a:p>
            <a:r>
              <a:rPr lang="en-US" dirty="0" smtClean="0"/>
              <a:t>Setup the PSI</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7</a:t>
            </a:fld>
            <a:endParaRPr lang="en-US"/>
          </a:p>
        </p:txBody>
      </p:sp>
      <p:grpSp>
        <p:nvGrpSpPr>
          <p:cNvPr id="36" name="Group 35"/>
          <p:cNvGrpSpPr/>
          <p:nvPr/>
        </p:nvGrpSpPr>
        <p:grpSpPr>
          <a:xfrm>
            <a:off x="4876800" y="4876800"/>
            <a:ext cx="4648200" cy="914400"/>
            <a:chOff x="4876800" y="4876800"/>
            <a:chExt cx="4648200" cy="914400"/>
          </a:xfrm>
        </p:grpSpPr>
        <p:sp>
          <p:nvSpPr>
            <p:cNvPr id="18" name="Rounded Rectangle 17"/>
            <p:cNvSpPr/>
            <p:nvPr/>
          </p:nvSpPr>
          <p:spPr>
            <a:xfrm>
              <a:off x="4876800" y="4876800"/>
              <a:ext cx="3572628" cy="9144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9. Enter the amplitude, and DC offset</a:t>
              </a:r>
              <a:endParaRPr lang="en-US" sz="2400" dirty="0">
                <a:solidFill>
                  <a:schemeClr val="tx1"/>
                </a:solidFill>
              </a:endParaRPr>
            </a:p>
          </p:txBody>
        </p:sp>
        <p:cxnSp>
          <p:nvCxnSpPr>
            <p:cNvPr id="19" name="Straight Arrow Connector 18"/>
            <p:cNvCxnSpPr>
              <a:stCxn id="18" idx="3"/>
            </p:cNvCxnSpPr>
            <p:nvPr/>
          </p:nvCxnSpPr>
          <p:spPr>
            <a:xfrm>
              <a:off x="8449428" y="5334000"/>
              <a:ext cx="1075572" cy="152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5486400" y="6172200"/>
            <a:ext cx="4203341" cy="914400"/>
            <a:chOff x="5486400" y="6172200"/>
            <a:chExt cx="4203341" cy="914400"/>
          </a:xfrm>
        </p:grpSpPr>
        <p:sp>
          <p:nvSpPr>
            <p:cNvPr id="30" name="Rounded Rectangle 29"/>
            <p:cNvSpPr/>
            <p:nvPr/>
          </p:nvSpPr>
          <p:spPr>
            <a:xfrm>
              <a:off x="5486400" y="6172200"/>
              <a:ext cx="3115428" cy="9144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10. Press Update.</a:t>
              </a:r>
              <a:endParaRPr lang="en-US" sz="2400" dirty="0">
                <a:solidFill>
                  <a:schemeClr val="tx1"/>
                </a:solidFill>
              </a:endParaRPr>
            </a:p>
          </p:txBody>
        </p:sp>
        <p:cxnSp>
          <p:nvCxnSpPr>
            <p:cNvPr id="31" name="Straight Arrow Connector 30"/>
            <p:cNvCxnSpPr/>
            <p:nvPr/>
          </p:nvCxnSpPr>
          <p:spPr>
            <a:xfrm>
              <a:off x="8614169" y="6662854"/>
              <a:ext cx="1075572" cy="27134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38" name="Group 37"/>
          <p:cNvGrpSpPr/>
          <p:nvPr/>
        </p:nvGrpSpPr>
        <p:grpSpPr>
          <a:xfrm>
            <a:off x="10972800" y="3581400"/>
            <a:ext cx="3115428" cy="1828800"/>
            <a:chOff x="10972800" y="3581400"/>
            <a:chExt cx="3115428" cy="1828800"/>
          </a:xfrm>
        </p:grpSpPr>
        <p:sp>
          <p:nvSpPr>
            <p:cNvPr id="33" name="Rounded Rectangle 32"/>
            <p:cNvSpPr/>
            <p:nvPr/>
          </p:nvSpPr>
          <p:spPr>
            <a:xfrm>
              <a:off x="10972800" y="3581400"/>
              <a:ext cx="3115428" cy="9144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11. Click to Turn on output.</a:t>
              </a:r>
              <a:endParaRPr lang="en-US" sz="2400" dirty="0">
                <a:solidFill>
                  <a:schemeClr val="tx1"/>
                </a:solidFill>
              </a:endParaRPr>
            </a:p>
          </p:txBody>
        </p:sp>
        <p:cxnSp>
          <p:nvCxnSpPr>
            <p:cNvPr id="34" name="Straight Arrow Connector 33"/>
            <p:cNvCxnSpPr/>
            <p:nvPr/>
          </p:nvCxnSpPr>
          <p:spPr>
            <a:xfrm flipH="1">
              <a:off x="11125200" y="4495800"/>
              <a:ext cx="381000" cy="914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72469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Capture the waveform and zoom in.</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8</a:t>
            </a:fld>
            <a:endParaRPr lang="en-US"/>
          </a:p>
        </p:txBody>
      </p:sp>
      <p:pic>
        <p:nvPicPr>
          <p:cNvPr id="665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257051"/>
            <a:ext cx="8839200" cy="6210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oup 18"/>
          <p:cNvGrpSpPr/>
          <p:nvPr/>
        </p:nvGrpSpPr>
        <p:grpSpPr>
          <a:xfrm>
            <a:off x="846972" y="5715000"/>
            <a:ext cx="4724400" cy="914400"/>
            <a:chOff x="846972" y="5715000"/>
            <a:chExt cx="4724400" cy="914400"/>
          </a:xfrm>
        </p:grpSpPr>
        <p:sp>
          <p:nvSpPr>
            <p:cNvPr id="5" name="Rounded Rectangle 4"/>
            <p:cNvSpPr/>
            <p:nvPr/>
          </p:nvSpPr>
          <p:spPr>
            <a:xfrm>
              <a:off x="846972" y="5715000"/>
              <a:ext cx="3115428" cy="9144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12. Press Capture</a:t>
              </a:r>
              <a:endParaRPr lang="en-US" sz="2400" dirty="0">
                <a:solidFill>
                  <a:schemeClr val="tx1"/>
                </a:solidFill>
              </a:endParaRPr>
            </a:p>
          </p:txBody>
        </p:sp>
        <p:cxnSp>
          <p:nvCxnSpPr>
            <p:cNvPr id="6" name="Straight Arrow Connector 5"/>
            <p:cNvCxnSpPr>
              <a:stCxn id="5" idx="3"/>
            </p:cNvCxnSpPr>
            <p:nvPr/>
          </p:nvCxnSpPr>
          <p:spPr>
            <a:xfrm flipV="1">
              <a:off x="3962400" y="6077415"/>
              <a:ext cx="1608972" cy="9478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8497230" y="3048000"/>
            <a:ext cx="5752170" cy="1827869"/>
            <a:chOff x="8497230" y="3048000"/>
            <a:chExt cx="5752170" cy="1827869"/>
          </a:xfrm>
        </p:grpSpPr>
        <p:sp>
          <p:nvSpPr>
            <p:cNvPr id="8" name="Rounded Rectangle 7"/>
            <p:cNvSpPr/>
            <p:nvPr/>
          </p:nvSpPr>
          <p:spPr>
            <a:xfrm>
              <a:off x="9677400" y="3048000"/>
              <a:ext cx="4572000" cy="1827869"/>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13. This is a sine wave output, but the time scale doesn’t let you see the wave.  Right click an drag to zoom in.</a:t>
              </a:r>
              <a:endParaRPr lang="en-US" sz="2400" dirty="0">
                <a:solidFill>
                  <a:schemeClr val="tx1"/>
                </a:solidFill>
              </a:endParaRPr>
            </a:p>
          </p:txBody>
        </p:sp>
        <p:cxnSp>
          <p:nvCxnSpPr>
            <p:cNvPr id="9" name="Straight Arrow Connector 8"/>
            <p:cNvCxnSpPr>
              <a:stCxn id="8" idx="1"/>
            </p:cNvCxnSpPr>
            <p:nvPr/>
          </p:nvCxnSpPr>
          <p:spPr>
            <a:xfrm flipH="1" flipV="1">
              <a:off x="8497230" y="3920350"/>
              <a:ext cx="1180170" cy="4158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02843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2659" y="1257051"/>
            <a:ext cx="8839200" cy="6210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Capture the waveform and zoom in.</a:t>
            </a:r>
            <a:endParaRPr lang="en-US" dirty="0"/>
          </a:p>
        </p:txBody>
      </p:sp>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a:p>
        </p:txBody>
      </p:sp>
      <p:sp>
        <p:nvSpPr>
          <p:cNvPr id="11" name="Rounded Rectangle 10"/>
          <p:cNvSpPr/>
          <p:nvPr/>
        </p:nvSpPr>
        <p:spPr>
          <a:xfrm>
            <a:off x="10744200" y="1143000"/>
            <a:ext cx="35814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14. Select “Fit Code to range” to show the full scale range.</a:t>
            </a:r>
            <a:endParaRPr lang="en-US" sz="2400" dirty="0">
              <a:solidFill>
                <a:schemeClr val="tx1"/>
              </a:solidFill>
            </a:endParaRPr>
          </a:p>
        </p:txBody>
      </p:sp>
      <p:cxnSp>
        <p:nvCxnSpPr>
          <p:cNvPr id="12" name="Straight Arrow Connector 11"/>
          <p:cNvCxnSpPr/>
          <p:nvPr/>
        </p:nvCxnSpPr>
        <p:spPr>
          <a:xfrm flipH="1">
            <a:off x="10134600" y="1742129"/>
            <a:ext cx="609600" cy="457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2815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schemas.microsoft.com/office/2006/documentManagement/types"/>
    <ds:schemaRef ds:uri="http://purl.org/dc/terms/"/>
    <ds:schemaRef ds:uri="http://purl.org/dc/elements/1.1/"/>
    <ds:schemaRef ds:uri="http://purl.org/dc/dcmitype/"/>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26539</TotalTime>
  <Words>2532</Words>
  <Application>Microsoft Office PowerPoint</Application>
  <PresentationFormat>Custom</PresentationFormat>
  <Paragraphs>270</Paragraphs>
  <Slides>17</Slides>
  <Notes>16</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17</vt:i4>
      </vt:variant>
    </vt:vector>
  </HeadingPairs>
  <TitlesOfParts>
    <vt:vector size="20" baseType="lpstr">
      <vt:lpstr>FinalPowerpoint</vt:lpstr>
      <vt:lpstr>Visio</vt:lpstr>
      <vt:lpstr>Worksheet</vt:lpstr>
      <vt:lpstr>Crossover Distortion  Hands-on Experiment  TIPL 4101-L TI Precision Labs – ADCs</vt:lpstr>
      <vt:lpstr>Required/Recommended Equipment</vt:lpstr>
      <vt:lpstr>Op Amp with and without input Crossover distortion </vt:lpstr>
      <vt:lpstr>Connect the hardware</vt:lpstr>
      <vt:lpstr>Start &amp; Setup the PLABS-SAR EVM Software</vt:lpstr>
      <vt:lpstr>Power-on LEDs illuminate</vt:lpstr>
      <vt:lpstr>Setup the PSI</vt:lpstr>
      <vt:lpstr>Capture the waveform and zoom in.</vt:lpstr>
      <vt:lpstr>Capture the waveform and zoom in.</vt:lpstr>
      <vt:lpstr>Capture the waveform and zoom in.</vt:lpstr>
      <vt:lpstr>Frequency Domain Results</vt:lpstr>
      <vt:lpstr>Mark Harmonics</vt:lpstr>
      <vt:lpstr>Enter Vin, Vcm to compare OPA316 and OPA320</vt:lpstr>
      <vt:lpstr>Measured vs Expected Results</vt:lpstr>
      <vt:lpstr>Graph of results</vt:lpstr>
      <vt:lpstr>PowerPoint Presentation</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731</cp:revision>
  <cp:lastPrinted>2017-03-22T20:22:26Z</cp:lastPrinted>
  <dcterms:created xsi:type="dcterms:W3CDTF">2014-01-16T17:03:53Z</dcterms:created>
  <dcterms:modified xsi:type="dcterms:W3CDTF">2018-02-14T00:08:19Z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